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7F2C2E38-BED8-4DBF-A1B2-53FF14129B7F}" type="datetimeFigureOut">
              <a:rPr lang="en-US" smtClean="0"/>
              <a:pPr/>
              <a:t>11/3/2014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DD6854B-B249-450C-A578-5CC3610F1E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2C2E38-BED8-4DBF-A1B2-53FF14129B7F}"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6854B-B249-450C-A578-5CC3610F1E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2C2E38-BED8-4DBF-A1B2-53FF14129B7F}"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6854B-B249-450C-A578-5CC3610F1E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7F2C2E38-BED8-4DBF-A1B2-53FF14129B7F}" type="datetimeFigureOut">
              <a:rPr lang="en-US" smtClean="0"/>
              <a:pPr/>
              <a:t>11/3/2014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5DD6854B-B249-450C-A578-5CC3610F1E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7F2C2E38-BED8-4DBF-A1B2-53FF14129B7F}" type="datetimeFigureOut">
              <a:rPr lang="en-US" smtClean="0"/>
              <a:pPr/>
              <a:t>11/3/2014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5DD6854B-B249-450C-A578-5CC3610F1E72}"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7F2C2E38-BED8-4DBF-A1B2-53FF14129B7F}" type="datetimeFigureOut">
              <a:rPr lang="en-US" smtClean="0"/>
              <a:pPr/>
              <a:t>11/3/2014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5DD6854B-B249-450C-A578-5CC3610F1E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7F2C2E38-BED8-4DBF-A1B2-53FF14129B7F}" type="datetimeFigureOut">
              <a:rPr lang="en-US" smtClean="0"/>
              <a:pPr/>
              <a:t>11/3/2014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5DD6854B-B249-450C-A578-5CC3610F1E7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2C2E38-BED8-4DBF-A1B2-53FF14129B7F}" type="datetimeFigureOut">
              <a:rPr lang="en-US" smtClean="0"/>
              <a:pPr/>
              <a:t>11/3/2014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D6854B-B249-450C-A578-5CC3610F1E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7F2C2E38-BED8-4DBF-A1B2-53FF14129B7F}" type="datetimeFigureOut">
              <a:rPr lang="en-US" smtClean="0"/>
              <a:pPr/>
              <a:t>11/3/2014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5DD6854B-B249-450C-A578-5CC3610F1E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7F2C2E38-BED8-4DBF-A1B2-53FF14129B7F}" type="datetimeFigureOut">
              <a:rPr lang="en-US" smtClean="0"/>
              <a:pPr/>
              <a:t>11/3/2014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5DD6854B-B249-450C-A578-5CC3610F1E7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7F2C2E38-BED8-4DBF-A1B2-53FF14129B7F}" type="datetimeFigureOut">
              <a:rPr lang="en-US" smtClean="0"/>
              <a:pPr/>
              <a:t>11/3/2014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5DD6854B-B249-450C-A578-5CC3610F1E7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F2C2E38-BED8-4DBF-A1B2-53FF14129B7F}" type="datetimeFigureOut">
              <a:rPr lang="en-US" smtClean="0"/>
              <a:pPr/>
              <a:t>11/3/2014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DD6854B-B249-450C-A578-5CC3610F1E7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Satire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Oxymoron </a:t>
            </a:r>
            <a:endParaRPr lang="en-US" dirty="0"/>
          </a:p>
        </p:txBody>
      </p:sp>
      <p:sp>
        <p:nvSpPr>
          <p:cNvPr id="3" name="Content Placeholder 2"/>
          <p:cNvSpPr>
            <a:spLocks noGrp="1"/>
          </p:cNvSpPr>
          <p:nvPr>
            <p:ph idx="1"/>
          </p:nvPr>
        </p:nvSpPr>
        <p:spPr/>
        <p:txBody>
          <a:bodyPr/>
          <a:lstStyle/>
          <a:p>
            <a:r>
              <a:rPr lang="en-US" dirty="0" smtClean="0"/>
              <a:t>Figure of speech that combines contradictory words or phrases</a:t>
            </a:r>
          </a:p>
          <a:p>
            <a:r>
              <a:rPr lang="en-US" dirty="0" smtClean="0"/>
              <a:t>something that is surprisingly true</a:t>
            </a:r>
          </a:p>
          <a:p>
            <a:r>
              <a:rPr lang="en-US" dirty="0" smtClean="0"/>
              <a:t>Usually an adjective-noun combination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Sarcasm</a:t>
            </a:r>
            <a:endParaRPr lang="en-US" dirty="0"/>
          </a:p>
        </p:txBody>
      </p:sp>
      <p:sp>
        <p:nvSpPr>
          <p:cNvPr id="3" name="Content Placeholder 2"/>
          <p:cNvSpPr>
            <a:spLocks noGrp="1"/>
          </p:cNvSpPr>
          <p:nvPr>
            <p:ph idx="1"/>
          </p:nvPr>
        </p:nvSpPr>
        <p:spPr/>
        <p:txBody>
          <a:bodyPr/>
          <a:lstStyle/>
          <a:p>
            <a:r>
              <a:rPr lang="en-US" dirty="0" smtClean="0"/>
              <a:t>Sharp, bitter, or cutting expression or remark; a bitter jibe or taunt shown through irony or understatement</a:t>
            </a:r>
          </a:p>
          <a:p>
            <a:r>
              <a:rPr lang="en-US" dirty="0" smtClean="0"/>
              <a:t>Witty comments meant to amuse. Possibly used to cause pain or make a point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Hyperbole</a:t>
            </a:r>
            <a:endParaRPr lang="en-US" dirty="0"/>
          </a:p>
        </p:txBody>
      </p:sp>
      <p:sp>
        <p:nvSpPr>
          <p:cNvPr id="3" name="Content Placeholder 2"/>
          <p:cNvSpPr>
            <a:spLocks noGrp="1"/>
          </p:cNvSpPr>
          <p:nvPr>
            <p:ph idx="1"/>
          </p:nvPr>
        </p:nvSpPr>
        <p:spPr/>
        <p:txBody>
          <a:bodyPr>
            <a:normAutofit/>
          </a:bodyPr>
          <a:lstStyle/>
          <a:p>
            <a:r>
              <a:rPr lang="en-US" dirty="0" smtClean="0"/>
              <a:t>An exaggeration </a:t>
            </a:r>
          </a:p>
          <a:p>
            <a:r>
              <a:rPr lang="en-US" dirty="0" smtClean="0"/>
              <a:t>An extravagant statement or </a:t>
            </a:r>
            <a:r>
              <a:rPr lang="en-US" dirty="0" err="1" smtClean="0"/>
              <a:t>ﬁgure</a:t>
            </a:r>
            <a:r>
              <a:rPr lang="en-US" dirty="0" smtClean="0"/>
              <a:t> of speech not intended on being taken literally.</a:t>
            </a:r>
          </a:p>
          <a:p>
            <a:r>
              <a:rPr lang="en-US" dirty="0" smtClean="0"/>
              <a:t>Meant to encourage strong feelings or impressions to make an effect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Juxtaposition </a:t>
            </a:r>
            <a:endParaRPr lang="en-US" dirty="0"/>
          </a:p>
        </p:txBody>
      </p:sp>
      <p:sp>
        <p:nvSpPr>
          <p:cNvPr id="3" name="Content Placeholder 2"/>
          <p:cNvSpPr>
            <a:spLocks noGrp="1"/>
          </p:cNvSpPr>
          <p:nvPr>
            <p:ph idx="1"/>
          </p:nvPr>
        </p:nvSpPr>
        <p:spPr/>
        <p:txBody>
          <a:bodyPr/>
          <a:lstStyle/>
          <a:p>
            <a:r>
              <a:rPr lang="en-US" dirty="0" smtClean="0"/>
              <a:t>Placement of two things (usually abstract concepts, but sometimes physical objects) near each other</a:t>
            </a:r>
          </a:p>
          <a:p>
            <a:r>
              <a:rPr lang="en-US" dirty="0" smtClean="0"/>
              <a:t>Used to compare or contrast two items in one setting or work of literature to add emphasis in one way or another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Parody/Spoofing</a:t>
            </a:r>
            <a:endParaRPr lang="en-US" dirty="0"/>
          </a:p>
        </p:txBody>
      </p:sp>
      <p:sp>
        <p:nvSpPr>
          <p:cNvPr id="3" name="Content Placeholder 2"/>
          <p:cNvSpPr>
            <a:spLocks noGrp="1"/>
          </p:cNvSpPr>
          <p:nvPr>
            <p:ph idx="1"/>
          </p:nvPr>
        </p:nvSpPr>
        <p:spPr/>
        <p:txBody>
          <a:bodyPr>
            <a:normAutofit/>
          </a:bodyPr>
          <a:lstStyle/>
          <a:p>
            <a:r>
              <a:rPr lang="en-US" dirty="0" smtClean="0"/>
              <a:t>Something created in order to mock, comment on, or trivialize a certain author, subject matter, style, or some other issue in a humorous manner</a:t>
            </a:r>
          </a:p>
          <a:p>
            <a:r>
              <a:rPr lang="en-US" dirty="0" smtClean="0"/>
              <a:t>Is many times used in a playful manner as well, meant to be lighthearted and to poke fun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Burlesque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Similar to parody, it is a literary, dramatic, or musical work intended to cause laughter about the original work</a:t>
            </a:r>
          </a:p>
          <a:p>
            <a:r>
              <a:rPr lang="en-US" dirty="0" smtClean="0"/>
              <a:t>If the subject contains frivolities, they are treated seriously, and the seriously elements are treated frivolously-everything (generally) is an opposite (ex. dropped ice cream is turned into melodramatic scene)</a:t>
            </a:r>
          </a:p>
          <a:p>
            <a:r>
              <a:rPr lang="en-US" dirty="0" smtClean="0"/>
              <a:t>Often includes a character who is in a serious situations acting highly inappropriate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 Entendres/Puns</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ﬁgure</a:t>
            </a:r>
            <a:r>
              <a:rPr lang="en-US" dirty="0" smtClean="0"/>
              <a:t> of speech in which a phrase or set of words is meant to be viewed/understood in two different ways (with the </a:t>
            </a:r>
            <a:r>
              <a:rPr lang="en-US" dirty="0" err="1" smtClean="0"/>
              <a:t>ﬁrst</a:t>
            </a:r>
            <a:r>
              <a:rPr lang="en-US" dirty="0" smtClean="0"/>
              <a:t> meaning being obvious, and the second being less so and often </a:t>
            </a:r>
            <a:r>
              <a:rPr lang="en-US" dirty="0" err="1" smtClean="0"/>
              <a:t>risque</a:t>
            </a:r>
            <a:r>
              <a:rPr lang="en-US"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Colloquialism </a:t>
            </a:r>
            <a:endParaRPr lang="en-US" dirty="0"/>
          </a:p>
        </p:txBody>
      </p:sp>
      <p:sp>
        <p:nvSpPr>
          <p:cNvPr id="3" name="Content Placeholder 2"/>
          <p:cNvSpPr>
            <a:spLocks noGrp="1"/>
          </p:cNvSpPr>
          <p:nvPr>
            <p:ph idx="1"/>
          </p:nvPr>
        </p:nvSpPr>
        <p:spPr/>
        <p:txBody>
          <a:bodyPr>
            <a:normAutofit/>
          </a:bodyPr>
          <a:lstStyle/>
          <a:p>
            <a:r>
              <a:rPr lang="en-US" dirty="0" smtClean="0"/>
              <a:t>Words or phrases used in conventional language</a:t>
            </a:r>
          </a:p>
          <a:p>
            <a:r>
              <a:rPr lang="en-US" dirty="0" smtClean="0"/>
              <a:t>This is not slang, which is generally used by only certain groups of people (ex. teens in the 60’s saying groovy)</a:t>
            </a:r>
          </a:p>
          <a:p>
            <a:r>
              <a:rPr lang="en-US" dirty="0" smtClean="0"/>
              <a:t>Generally based on geographical location (ex. soda v pop)</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Antithesis </a:t>
            </a:r>
            <a:endParaRPr lang="en-US" dirty="0"/>
          </a:p>
        </p:txBody>
      </p:sp>
      <p:sp>
        <p:nvSpPr>
          <p:cNvPr id="3" name="Content Placeholder 2"/>
          <p:cNvSpPr>
            <a:spLocks noGrp="1"/>
          </p:cNvSpPr>
          <p:nvPr>
            <p:ph idx="1"/>
          </p:nvPr>
        </p:nvSpPr>
        <p:spPr/>
        <p:txBody>
          <a:bodyPr>
            <a:normAutofit/>
          </a:bodyPr>
          <a:lstStyle/>
          <a:p>
            <a:r>
              <a:rPr lang="en-US" dirty="0" smtClean="0"/>
              <a:t>An obvious contrast or direct opposite in setting, character, events, symbolism, morals, etc.</a:t>
            </a:r>
          </a:p>
          <a:p>
            <a:r>
              <a:rPr lang="en-US" dirty="0" smtClean="0"/>
              <a:t>Can also be seen in parallel language, phrases, word choices, etc. to contrast views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Anticlimax</a:t>
            </a:r>
            <a:endParaRPr lang="en-US" dirty="0"/>
          </a:p>
        </p:txBody>
      </p:sp>
      <p:sp>
        <p:nvSpPr>
          <p:cNvPr id="3" name="Content Placeholder 2"/>
          <p:cNvSpPr>
            <a:spLocks noGrp="1"/>
          </p:cNvSpPr>
          <p:nvPr>
            <p:ph idx="1"/>
          </p:nvPr>
        </p:nvSpPr>
        <p:spPr/>
        <p:txBody>
          <a:bodyPr>
            <a:normAutofit/>
          </a:bodyPr>
          <a:lstStyle/>
          <a:p>
            <a:r>
              <a:rPr lang="en-US" dirty="0" smtClean="0"/>
              <a:t>A disappointing resolution to a </a:t>
            </a:r>
            <a:r>
              <a:rPr lang="en-US" dirty="0" err="1" smtClean="0"/>
              <a:t>conﬂict</a:t>
            </a:r>
            <a:r>
              <a:rPr lang="en-US" dirty="0" smtClean="0"/>
              <a:t> or plot development</a:t>
            </a:r>
          </a:p>
          <a:p>
            <a:r>
              <a:rPr lang="en-US" dirty="0" smtClean="0"/>
              <a:t>Something trivial that concludes a series of important and dramatic events</a:t>
            </a:r>
          </a:p>
          <a:p>
            <a:r>
              <a:rPr lang="en-US" dirty="0" smtClean="0"/>
              <a:t>Ex. a villain's dastardly plans are a winding set of complex actions, that can be stopped with the push of a button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Satire is a genre of literature, and sometimes graphic and performing arts, in which vices, follies, abuses, and shortcomings are held up to ridicule, ideally with the intent of shaming individuals, corporations, government or society itself, into improvement. Although satire is usually meant to be humorous, its greater purpose is often constructive social criticism, using wit as a weapon and as a tool to draw attention to both particular and wider issues in society.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Encourage the public to view human faults or morally unacceptable behaviors as humorous and ridiculous.</a:t>
            </a:r>
          </a:p>
          <a:p>
            <a:r>
              <a:rPr lang="en-US" dirty="0" smtClean="0"/>
              <a:t>To encourage changes in current issues or to discourage current public behaviors.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a:t>
            </a:r>
            <a:endParaRPr lang="en-US" dirty="0"/>
          </a:p>
        </p:txBody>
      </p:sp>
      <p:sp>
        <p:nvSpPr>
          <p:cNvPr id="3" name="Content Placeholder 2"/>
          <p:cNvSpPr>
            <a:spLocks noGrp="1"/>
          </p:cNvSpPr>
          <p:nvPr>
            <p:ph idx="1"/>
          </p:nvPr>
        </p:nvSpPr>
        <p:spPr/>
        <p:txBody>
          <a:bodyPr/>
          <a:lstStyle/>
          <a:p>
            <a:r>
              <a:rPr lang="en-US" dirty="0" err="1" smtClean="0"/>
              <a:t>Horatian</a:t>
            </a:r>
            <a:r>
              <a:rPr lang="en-US" dirty="0" smtClean="0"/>
              <a:t> Satire – gentle, urbane, smiling; it aims to correct by gentle and broadly sympathetic laughter.</a:t>
            </a:r>
          </a:p>
          <a:p>
            <a:endParaRPr lang="en-US" dirty="0" smtClean="0"/>
          </a:p>
          <a:p>
            <a:r>
              <a:rPr lang="en-US" dirty="0" err="1" smtClean="0"/>
              <a:t>Juvenalian</a:t>
            </a:r>
            <a:r>
              <a:rPr lang="en-US" dirty="0" smtClean="0"/>
              <a:t> Satire – biting, bitter, angry; it points with contempt and moral indignation to the corruption and evil of men and institutions.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Techniques/Characteristics </a:t>
            </a:r>
            <a:endParaRPr lang="en-US" dirty="0"/>
          </a:p>
        </p:txBody>
      </p:sp>
      <p:sp>
        <p:nvSpPr>
          <p:cNvPr id="5" name="Content Placeholder 4"/>
          <p:cNvSpPr>
            <a:spLocks noGrp="1"/>
          </p:cNvSpPr>
          <p:nvPr>
            <p:ph sz="half" idx="1"/>
          </p:nvPr>
        </p:nvSpPr>
        <p:spPr/>
        <p:txBody>
          <a:bodyPr>
            <a:normAutofit fontScale="92500" lnSpcReduction="10000"/>
          </a:bodyPr>
          <a:lstStyle/>
          <a:p>
            <a:r>
              <a:rPr lang="en-US" dirty="0" smtClean="0"/>
              <a:t>Irony</a:t>
            </a:r>
          </a:p>
          <a:p>
            <a:r>
              <a:rPr lang="en-US" dirty="0" smtClean="0"/>
              <a:t>Analogy</a:t>
            </a:r>
          </a:p>
          <a:p>
            <a:r>
              <a:rPr lang="en-US" dirty="0" smtClean="0"/>
              <a:t>Oxymoron</a:t>
            </a:r>
          </a:p>
          <a:p>
            <a:r>
              <a:rPr lang="en-US" dirty="0" smtClean="0"/>
              <a:t>Sarcasm</a:t>
            </a:r>
          </a:p>
          <a:p>
            <a:r>
              <a:rPr lang="en-US" dirty="0" smtClean="0"/>
              <a:t>Hyperbole</a:t>
            </a:r>
          </a:p>
          <a:p>
            <a:r>
              <a:rPr lang="en-US" dirty="0" smtClean="0"/>
              <a:t>Colloquialism</a:t>
            </a:r>
          </a:p>
          <a:p>
            <a:r>
              <a:rPr lang="en-US" dirty="0" smtClean="0"/>
              <a:t>Antithesis</a:t>
            </a:r>
          </a:p>
          <a:p>
            <a:r>
              <a:rPr lang="en-US" dirty="0" smtClean="0"/>
              <a:t>Absurdity</a:t>
            </a:r>
          </a:p>
          <a:p>
            <a:r>
              <a:rPr lang="en-US" dirty="0" smtClean="0"/>
              <a:t>Understatement</a:t>
            </a:r>
          </a:p>
          <a:p>
            <a:r>
              <a:rPr lang="en-US" dirty="0" smtClean="0"/>
              <a:t>Wit or word play</a:t>
            </a:r>
          </a:p>
          <a:p>
            <a:r>
              <a:rPr lang="en-US" dirty="0" smtClean="0"/>
              <a:t>Euphemism</a:t>
            </a:r>
            <a:endParaRPr lang="en-US" dirty="0"/>
          </a:p>
        </p:txBody>
      </p:sp>
      <p:sp>
        <p:nvSpPr>
          <p:cNvPr id="6" name="Content Placeholder 5"/>
          <p:cNvSpPr>
            <a:spLocks noGrp="1"/>
          </p:cNvSpPr>
          <p:nvPr>
            <p:ph sz="half" idx="2"/>
          </p:nvPr>
        </p:nvSpPr>
        <p:spPr/>
        <p:txBody>
          <a:bodyPr>
            <a:normAutofit fontScale="92500" lnSpcReduction="10000"/>
          </a:bodyPr>
          <a:lstStyle/>
          <a:p>
            <a:r>
              <a:rPr lang="en-US" dirty="0" smtClean="0"/>
              <a:t>Juxtaposition</a:t>
            </a:r>
          </a:p>
          <a:p>
            <a:r>
              <a:rPr lang="en-US" dirty="0" smtClean="0"/>
              <a:t>Parody/</a:t>
            </a:r>
            <a:r>
              <a:rPr lang="en-US" dirty="0" err="1" smtClean="0"/>
              <a:t>Spooﬁng</a:t>
            </a:r>
            <a:endParaRPr lang="en-US" dirty="0" smtClean="0"/>
          </a:p>
          <a:p>
            <a:r>
              <a:rPr lang="en-US" dirty="0" smtClean="0"/>
              <a:t>Burlesque</a:t>
            </a:r>
          </a:p>
          <a:p>
            <a:r>
              <a:rPr lang="en-US" dirty="0" smtClean="0"/>
              <a:t>Exaggeration/Hyperbole</a:t>
            </a:r>
          </a:p>
          <a:p>
            <a:r>
              <a:rPr lang="en-US" dirty="0" smtClean="0"/>
              <a:t>Double Entendres/Pun</a:t>
            </a:r>
          </a:p>
          <a:p>
            <a:r>
              <a:rPr lang="en-US" dirty="0" smtClean="0"/>
              <a:t>Comparison</a:t>
            </a:r>
          </a:p>
          <a:p>
            <a:r>
              <a:rPr lang="en-US" dirty="0" smtClean="0"/>
              <a:t>Anticlimax</a:t>
            </a:r>
          </a:p>
          <a:p>
            <a:r>
              <a:rPr lang="en-US" dirty="0" smtClean="0"/>
              <a:t>Innuendo</a:t>
            </a:r>
          </a:p>
          <a:p>
            <a:r>
              <a:rPr lang="en-US" dirty="0" smtClean="0"/>
              <a:t>Invective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Verbal Irony</a:t>
            </a:r>
            <a:endParaRPr lang="en-US" dirty="0"/>
          </a:p>
        </p:txBody>
      </p:sp>
      <p:sp>
        <p:nvSpPr>
          <p:cNvPr id="6" name="Content Placeholder 5"/>
          <p:cNvSpPr>
            <a:spLocks noGrp="1"/>
          </p:cNvSpPr>
          <p:nvPr>
            <p:ph idx="1"/>
          </p:nvPr>
        </p:nvSpPr>
        <p:spPr/>
        <p:txBody>
          <a:bodyPr>
            <a:normAutofit lnSpcReduction="10000"/>
          </a:bodyPr>
          <a:lstStyle/>
          <a:p>
            <a:r>
              <a:rPr lang="en-US" dirty="0" smtClean="0"/>
              <a:t>When a person says or writes one thing but means another</a:t>
            </a:r>
          </a:p>
          <a:p>
            <a:r>
              <a:rPr lang="en-US" dirty="0" smtClean="0"/>
              <a:t>Whatever is said/written is the opposite of the literal meaning</a:t>
            </a:r>
          </a:p>
          <a:p>
            <a:r>
              <a:rPr lang="en-US" dirty="0" smtClean="0"/>
              <a:t>Produced intentionally by the person speaking/writing (ex. saying “I’m not upset” in a tone that is obvious to the contrary) </a:t>
            </a:r>
          </a:p>
          <a:p>
            <a:r>
              <a:rPr lang="en-US" dirty="0" smtClean="0"/>
              <a:t>Simple Example: Someone saying “Great!”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Situational Irony</a:t>
            </a:r>
            <a:endParaRPr lang="en-US" dirty="0"/>
          </a:p>
        </p:txBody>
      </p:sp>
      <p:sp>
        <p:nvSpPr>
          <p:cNvPr id="3" name="Content Placeholder 2"/>
          <p:cNvSpPr>
            <a:spLocks noGrp="1"/>
          </p:cNvSpPr>
          <p:nvPr>
            <p:ph idx="1"/>
          </p:nvPr>
        </p:nvSpPr>
        <p:spPr/>
        <p:txBody>
          <a:bodyPr>
            <a:normAutofit/>
          </a:bodyPr>
          <a:lstStyle/>
          <a:p>
            <a:r>
              <a:rPr lang="en-US" dirty="0" smtClean="0"/>
              <a:t>In literature or drama where persons or events come together in improbable situations, and create “tension” between expected and real results</a:t>
            </a:r>
          </a:p>
          <a:p>
            <a:r>
              <a:rPr lang="en-US" dirty="0" smtClean="0"/>
              <a:t>Example: Man and a woman at a bus stop, woman tells man deepest secrets then gets on the bus, man takes of coat and is a priest.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Dramatic Irony</a:t>
            </a:r>
            <a:endParaRPr lang="en-US" dirty="0"/>
          </a:p>
        </p:txBody>
      </p:sp>
      <p:sp>
        <p:nvSpPr>
          <p:cNvPr id="3" name="Content Placeholder 2"/>
          <p:cNvSpPr>
            <a:spLocks noGrp="1"/>
          </p:cNvSpPr>
          <p:nvPr>
            <p:ph idx="1"/>
          </p:nvPr>
        </p:nvSpPr>
        <p:spPr/>
        <p:txBody>
          <a:bodyPr/>
          <a:lstStyle/>
          <a:p>
            <a:r>
              <a:rPr lang="en-US" dirty="0" smtClean="0"/>
              <a:t>The reader/viewer knows something important/secret that the characters don’t (can be about past, present, or future)</a:t>
            </a:r>
          </a:p>
          <a:p>
            <a:r>
              <a:rPr lang="en-US" dirty="0" smtClean="0"/>
              <a:t>Shakespeare is king of this! (Romeo thinks Juliet is dead, but we know better!)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Analogy </a:t>
            </a:r>
            <a:endParaRPr lang="en-US" dirty="0"/>
          </a:p>
        </p:txBody>
      </p:sp>
      <p:sp>
        <p:nvSpPr>
          <p:cNvPr id="3" name="Content Placeholder 2"/>
          <p:cNvSpPr>
            <a:spLocks noGrp="1"/>
          </p:cNvSpPr>
          <p:nvPr>
            <p:ph idx="1"/>
          </p:nvPr>
        </p:nvSpPr>
        <p:spPr/>
        <p:txBody>
          <a:bodyPr/>
          <a:lstStyle/>
          <a:p>
            <a:r>
              <a:rPr lang="en-US" dirty="0" smtClean="0"/>
              <a:t>Two things that seem different, but can be compared in likeness because they have similar characteristics</a:t>
            </a:r>
          </a:p>
          <a:p>
            <a:r>
              <a:rPr lang="en-US" dirty="0" smtClean="0"/>
              <a:t>Can be based on people, situations, or objects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4603</TotalTime>
  <Words>701</Words>
  <Application>Microsoft Office PowerPoint</Application>
  <PresentationFormat>On-screen Show (4:3)</PresentationFormat>
  <Paragraphs>79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Verve</vt:lpstr>
      <vt:lpstr>Satire</vt:lpstr>
      <vt:lpstr>Defined</vt:lpstr>
      <vt:lpstr>Purpose</vt:lpstr>
      <vt:lpstr>Two Types</vt:lpstr>
      <vt:lpstr>Techniques/Characteristics </vt:lpstr>
      <vt:lpstr>Verbal Irony</vt:lpstr>
      <vt:lpstr>Situational Irony</vt:lpstr>
      <vt:lpstr>Dramatic Irony</vt:lpstr>
      <vt:lpstr>Analogy </vt:lpstr>
      <vt:lpstr>Oxymoron </vt:lpstr>
      <vt:lpstr>Sarcasm</vt:lpstr>
      <vt:lpstr>Hyperbole</vt:lpstr>
      <vt:lpstr>Juxtaposition </vt:lpstr>
      <vt:lpstr>Parody/Spoofing</vt:lpstr>
      <vt:lpstr>Burlesque </vt:lpstr>
      <vt:lpstr>Double Entendres/Puns</vt:lpstr>
      <vt:lpstr>Colloquialism </vt:lpstr>
      <vt:lpstr>Antithesis </vt:lpstr>
      <vt:lpstr>Anticlimax</vt:lpstr>
      <vt:lpstr>Slide 20</vt:lpstr>
    </vt:vector>
  </TitlesOfParts>
  <Company>RRISD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Satire</dc:title>
  <dc:creator>e131377</dc:creator>
  <cp:lastModifiedBy>e131377</cp:lastModifiedBy>
  <cp:revision>455</cp:revision>
  <dcterms:created xsi:type="dcterms:W3CDTF">2014-05-14T15:48:15Z</dcterms:created>
  <dcterms:modified xsi:type="dcterms:W3CDTF">2014-11-06T16:49:50Z</dcterms:modified>
</cp:coreProperties>
</file>