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24C654-43D2-46AF-8812-295158DB6C51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E44CE-37CD-45E1-B6CA-A9510C7438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1DD173-0EA9-4B4D-8538-7DF1D3D502F5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7C920-F052-45D0-B1D1-C5552FEE5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7FC0F-B802-4159-ADC3-231878E54150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E6D76-769F-4C7F-AB8F-B8A65B95B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678F0-2F16-4B99-86F0-91525EC11252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095BF-09F2-4A4B-81BB-A5A947A46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D05A0-7ABA-4B25-A3FD-DE59AC85DB87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CD090-D464-4921-A9EC-5582B9C9F4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FF2A7B-8FF2-4C26-8DBB-A2AC56B78631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7DD3D-57E3-4CF1-84E0-7E87216855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91B4C8-00F9-4528-9A18-A6D72A1ED72D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7AB1F-C3F3-472C-99A5-E577A2AB8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8CBFE-0347-4B9E-96AD-C05E6693951D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23E205-F985-406A-B011-B28B79B15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D4D8C-182D-4107-8C3C-CD64C92F6D44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8B8B5-86A4-4372-9F74-10C4833849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52BDD-4AD1-483B-879F-86024BE597F2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36A78FF-D593-48C4-B288-46431FEF9A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63730FF6-6957-4F17-986E-862B9D01EDAC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856D8-AF02-49D7-A153-E466F7E7BA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DC7F1A9-37CF-4860-8648-73F218DC6FD6}" type="datetimeFigureOut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89D69C4-F6F6-409D-92C9-5BE5F26B3C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SAT vocabulary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Aesthetic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 artistically admirable or beautiful</a:t>
            </a:r>
          </a:p>
          <a:p>
            <a:pPr>
              <a:buNone/>
            </a:pPr>
            <a:r>
              <a:rPr lang="en-US" sz="2400" dirty="0" smtClean="0"/>
              <a:t>Circuitous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indirect, roundabout, winding</a:t>
            </a:r>
          </a:p>
          <a:p>
            <a:pPr>
              <a:buNone/>
            </a:pPr>
            <a:r>
              <a:rPr lang="en-US" sz="2400" dirty="0" smtClean="0"/>
              <a:t>Condescend (v): to talk down to, to patronize, to humiliate</a:t>
            </a:r>
          </a:p>
          <a:p>
            <a:pPr>
              <a:buNone/>
            </a:pPr>
            <a:r>
              <a:rPr lang="en-US" sz="2400" dirty="0" smtClean="0"/>
              <a:t>Substantiate  (v): to validate, to prove, to confirm</a:t>
            </a:r>
          </a:p>
          <a:p>
            <a:pPr>
              <a:buNone/>
            </a:pPr>
            <a:r>
              <a:rPr lang="en-US" sz="2400" dirty="0" smtClean="0"/>
              <a:t>Pretentious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conceited, showy, exaggerated</a:t>
            </a:r>
          </a:p>
          <a:p>
            <a:pPr>
              <a:buNone/>
            </a:pPr>
            <a:r>
              <a:rPr lang="en-US" sz="2400" dirty="0" smtClean="0"/>
              <a:t>Prosaic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ordinary, dull, mundane</a:t>
            </a:r>
          </a:p>
          <a:p>
            <a:pPr>
              <a:buNone/>
            </a:pPr>
            <a:r>
              <a:rPr lang="en-US" sz="2400" dirty="0" smtClean="0"/>
              <a:t>Reverence (n): respect, admiration, </a:t>
            </a:r>
          </a:p>
          <a:p>
            <a:pPr>
              <a:buNone/>
            </a:pPr>
            <a:r>
              <a:rPr lang="en-US" sz="2400" dirty="0" smtClean="0"/>
              <a:t>Transient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temporary, momentary, passing</a:t>
            </a:r>
          </a:p>
          <a:p>
            <a:pPr>
              <a:buNone/>
            </a:pPr>
            <a:r>
              <a:rPr lang="en-US" sz="2400" dirty="0" smtClean="0"/>
              <a:t>Subversive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rebellious, insubordinate, revolutionary</a:t>
            </a:r>
          </a:p>
          <a:p>
            <a:pPr>
              <a:buNone/>
            </a:pPr>
            <a:r>
              <a:rPr lang="en-US" sz="2400" dirty="0" smtClean="0"/>
              <a:t>Surreptitious: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secret, covert, clandestine, sneaky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Reconcile (v): to resolve, to settle, to bring together</a:t>
            </a:r>
          </a:p>
          <a:p>
            <a:r>
              <a:rPr lang="en-US" sz="2400" dirty="0" smtClean="0"/>
              <a:t>Deference (n): respectful submission, admiration, awe</a:t>
            </a:r>
          </a:p>
          <a:p>
            <a:r>
              <a:rPr lang="en-US" sz="2400" dirty="0" smtClean="0"/>
              <a:t>Spurious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false, counterfeit, invalid</a:t>
            </a:r>
          </a:p>
          <a:p>
            <a:r>
              <a:rPr lang="en-US" sz="2400" dirty="0" smtClean="0"/>
              <a:t>Superfluous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unnecessary, excessive, gratuitous</a:t>
            </a:r>
          </a:p>
          <a:p>
            <a:r>
              <a:rPr lang="en-US" sz="2400" dirty="0" smtClean="0"/>
              <a:t>Anachronistic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antiquated, out of date, obsolete</a:t>
            </a:r>
          </a:p>
          <a:p>
            <a:r>
              <a:rPr lang="en-US" sz="2400" dirty="0" smtClean="0"/>
              <a:t>Affluent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rich, wealthy, </a:t>
            </a:r>
          </a:p>
          <a:p>
            <a:r>
              <a:rPr lang="en-US" sz="2400" dirty="0" smtClean="0"/>
              <a:t>Prudent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wise, cautious, sensible</a:t>
            </a:r>
          </a:p>
          <a:p>
            <a:r>
              <a:rPr lang="en-US" sz="2400" dirty="0" smtClean="0"/>
              <a:t>Meme (n): a cultural element or fad that expands by being shared or imitated.</a:t>
            </a:r>
          </a:p>
          <a:p>
            <a:r>
              <a:rPr lang="en-US" sz="2400" dirty="0" smtClean="0"/>
              <a:t>Tenacious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persistent, determined, </a:t>
            </a:r>
          </a:p>
          <a:p>
            <a:r>
              <a:rPr lang="en-US" sz="2400" dirty="0" smtClean="0"/>
              <a:t>Vindicate (v): to clear someone of blame, to prove correct, to justify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Juxtapose (v):  to bring things together for comparison</a:t>
            </a:r>
          </a:p>
          <a:p>
            <a:r>
              <a:rPr lang="en-US" sz="2400" dirty="0" smtClean="0"/>
              <a:t>Pragmatic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practical, sensible, realistic</a:t>
            </a:r>
          </a:p>
          <a:p>
            <a:r>
              <a:rPr lang="en-US" sz="2400" dirty="0" smtClean="0"/>
              <a:t>Edify (v): to enlighten, to instruct or improve morally or intellectually</a:t>
            </a:r>
          </a:p>
          <a:p>
            <a:r>
              <a:rPr lang="en-US" sz="2400" dirty="0" smtClean="0"/>
              <a:t>Decadent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luxuriously indulgent, corrupt</a:t>
            </a:r>
          </a:p>
          <a:p>
            <a:r>
              <a:rPr lang="en-US" sz="2400" dirty="0" smtClean="0"/>
              <a:t>Narcissism (n): vanity, selfishness, self-obsession</a:t>
            </a:r>
          </a:p>
          <a:p>
            <a:r>
              <a:rPr lang="en-US" sz="2400" dirty="0" smtClean="0"/>
              <a:t>Pejorative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derogatory, offensive</a:t>
            </a:r>
          </a:p>
          <a:p>
            <a:r>
              <a:rPr lang="en-US" sz="2400" dirty="0" smtClean="0"/>
              <a:t>Perpetuate (v): to continue, to enable</a:t>
            </a:r>
          </a:p>
          <a:p>
            <a:r>
              <a:rPr lang="en-US" sz="2400" dirty="0" smtClean="0"/>
              <a:t>Debilitate (v): to weaken, to hinder, to incapacitate </a:t>
            </a:r>
          </a:p>
          <a:p>
            <a:r>
              <a:rPr lang="en-US" sz="2400" dirty="0" smtClean="0"/>
              <a:t>Brazen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bold, shameless, blatant</a:t>
            </a:r>
          </a:p>
          <a:p>
            <a:r>
              <a:rPr lang="en-US" sz="2400" dirty="0" smtClean="0"/>
              <a:t>Debacle (n): a disaster, fiasco, catastrophe,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Embellish</a:t>
            </a:r>
          </a:p>
          <a:p>
            <a:r>
              <a:rPr lang="en-US" sz="2400" dirty="0" smtClean="0"/>
              <a:t>Intermittent</a:t>
            </a:r>
          </a:p>
          <a:p>
            <a:r>
              <a:rPr lang="en-US" sz="2400" dirty="0" smtClean="0"/>
              <a:t>Cumulative</a:t>
            </a:r>
          </a:p>
          <a:p>
            <a:r>
              <a:rPr lang="en-US" sz="2400" dirty="0" smtClean="0"/>
              <a:t>Equivocate</a:t>
            </a:r>
          </a:p>
          <a:p>
            <a:r>
              <a:rPr lang="en-US" sz="2400" dirty="0" smtClean="0"/>
              <a:t>Levity</a:t>
            </a:r>
          </a:p>
          <a:p>
            <a:r>
              <a:rPr lang="en-US" sz="2400" dirty="0" smtClean="0"/>
              <a:t>Ethereal</a:t>
            </a:r>
          </a:p>
          <a:p>
            <a:r>
              <a:rPr lang="en-US" sz="2400" dirty="0" smtClean="0"/>
              <a:t>Obtuse</a:t>
            </a:r>
          </a:p>
          <a:p>
            <a:r>
              <a:rPr lang="en-US" sz="2400" dirty="0" smtClean="0"/>
              <a:t>Stigma</a:t>
            </a:r>
          </a:p>
          <a:p>
            <a:r>
              <a:rPr lang="en-US" sz="2400" dirty="0" smtClean="0"/>
              <a:t>Propensity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Expectations: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What is the SAT?  </a:t>
            </a:r>
          </a:p>
          <a:p>
            <a:pPr eaLnBrk="1" hangingPunct="1"/>
            <a:r>
              <a:rPr lang="en-US" sz="2000" dirty="0" smtClean="0"/>
              <a:t>10 words over 4 class periods, then a quiz the following day.</a:t>
            </a:r>
          </a:p>
          <a:p>
            <a:pPr eaLnBrk="1" hangingPunct="1"/>
            <a:r>
              <a:rPr lang="en-US" sz="2000" dirty="0" smtClean="0"/>
              <a:t>Quizzes will be matching and using the words correctly in a sentence.</a:t>
            </a:r>
          </a:p>
          <a:p>
            <a:pPr eaLnBrk="1" hangingPunct="1"/>
            <a:r>
              <a:rPr lang="en-US" sz="2000" dirty="0" smtClean="0"/>
              <a:t>Quizzes are cumulative.  I can pull words from any previous quiz.</a:t>
            </a:r>
          </a:p>
          <a:p>
            <a:pPr eaLnBrk="1" hangingPunct="1"/>
            <a:r>
              <a:rPr lang="en-US" sz="2000" dirty="0" smtClean="0"/>
              <a:t>You don’t “own” a word until you can understand it when you hear or read it </a:t>
            </a:r>
            <a:r>
              <a:rPr lang="en-US" sz="2000" b="1" u="sng" dirty="0" smtClean="0"/>
              <a:t>as well as </a:t>
            </a:r>
            <a:r>
              <a:rPr lang="en-US" sz="2000" dirty="0" smtClean="0"/>
              <a:t>use it appropriately in your own writing and conversation.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SAT question: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1. Shana, while being ________ about her beliefs, was by no means ________, choosing not to go to extreme measures to support her cause.</a:t>
            </a:r>
          </a:p>
          <a:p>
            <a:pPr eaLnBrk="1" hangingPunct="1"/>
            <a:r>
              <a:rPr lang="en-US" dirty="0" smtClean="0"/>
              <a:t>A) indifferent . . . pusillanimous</a:t>
            </a:r>
          </a:p>
          <a:p>
            <a:pPr eaLnBrk="1" hangingPunct="1"/>
            <a:r>
              <a:rPr lang="en-US" dirty="0" smtClean="0"/>
              <a:t>B) ardent . . . zealous</a:t>
            </a:r>
          </a:p>
          <a:p>
            <a:pPr eaLnBrk="1" hangingPunct="1"/>
            <a:r>
              <a:rPr lang="en-US" dirty="0" smtClean="0"/>
              <a:t>C) fervent . . . inefficacious</a:t>
            </a:r>
          </a:p>
          <a:p>
            <a:pPr eaLnBrk="1" hangingPunct="1"/>
            <a:r>
              <a:rPr lang="en-US" dirty="0" smtClean="0"/>
              <a:t>D) equivocal . . . clandestine</a:t>
            </a:r>
          </a:p>
          <a:p>
            <a:pPr eaLnBrk="1" hangingPunct="1"/>
            <a:r>
              <a:rPr lang="en-US" dirty="0" smtClean="0"/>
              <a:t>E) nebulous . . . sycophantic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Brandish (verb):  to wield, to wave around, to show off.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Callow (adjective):  inexperienced, naïve, immature.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Chagrin (noun):  a feeling of disappointment, annoyance, shame, or displeasure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Depreciate (verb):  to decline, to reduce in value.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Diatribe (noun):  a verbal attack, criticism, a rant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Emancipate (verb): to liberate, to release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Epitome (noun):  a typical or perfect example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Fallacious (adjective): deceptive, misleading, faulty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Garrulous (adjective</a:t>
            </a:r>
            <a:r>
              <a:rPr lang="en-US" dirty="0" smtClean="0">
                <a:sym typeface="Wingdings" pitchFamily="2" charset="2"/>
              </a:rPr>
              <a:t>): talkative, chatty.</a:t>
            </a:r>
            <a:endParaRPr lang="en-US" dirty="0" smtClean="0"/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Gratuitous (adjective): unnecessary, uncalled for, excessive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Harbinger (n):  a sign, an omen, an indication of something to come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Idiosyncrasy (n): a strange habit or quirk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Immutable (</a:t>
            </a:r>
            <a:r>
              <a:rPr lang="en-US" dirty="0" err="1" smtClean="0"/>
              <a:t>adj</a:t>
            </a:r>
            <a:r>
              <a:rPr lang="en-US" dirty="0" smtClean="0"/>
              <a:t>): undeniable, indisputable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Incandescent (</a:t>
            </a:r>
            <a:r>
              <a:rPr lang="en-US" dirty="0" err="1" smtClean="0"/>
              <a:t>adj</a:t>
            </a:r>
            <a:r>
              <a:rPr lang="en-US" dirty="0" smtClean="0"/>
              <a:t>): radiant, luminous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Jovial (</a:t>
            </a:r>
            <a:r>
              <a:rPr lang="en-US" dirty="0" err="1" smtClean="0"/>
              <a:t>adj</a:t>
            </a:r>
            <a:r>
              <a:rPr lang="en-US" dirty="0" smtClean="0"/>
              <a:t>): cheerful, joyful, happy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Endemic (</a:t>
            </a:r>
            <a:r>
              <a:rPr lang="en-US" dirty="0" err="1" smtClean="0"/>
              <a:t>adj</a:t>
            </a:r>
            <a:r>
              <a:rPr lang="en-US" dirty="0" smtClean="0"/>
              <a:t>): widespread, occurring frequently, indigenous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Malevolent (</a:t>
            </a:r>
            <a:r>
              <a:rPr lang="en-US" dirty="0" err="1" smtClean="0"/>
              <a:t>adj</a:t>
            </a:r>
            <a:r>
              <a:rPr lang="en-US" dirty="0" smtClean="0"/>
              <a:t>): malicious, wicked, evil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Obliterate (v): to destroy, to eradicate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Obsolete (</a:t>
            </a:r>
            <a:r>
              <a:rPr lang="en-US" dirty="0" err="1" smtClean="0"/>
              <a:t>adj</a:t>
            </a:r>
            <a:r>
              <a:rPr lang="en-US" dirty="0" smtClean="0"/>
              <a:t>): useless, old-fashioned, 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smtClean="0"/>
              <a:t>Persevere (v): to carry on, to persist without giving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3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pPr eaLnBrk="1" hangingPunct="1"/>
            <a:r>
              <a:rPr lang="en-US" sz="2400" smtClean="0"/>
              <a:t>Finite (adj): limited, not permanent</a:t>
            </a:r>
          </a:p>
          <a:p>
            <a:pPr eaLnBrk="1" hangingPunct="1"/>
            <a:r>
              <a:rPr lang="en-US" sz="2400" smtClean="0"/>
              <a:t>Magnanimous (adj): generous, good-hearted, forgiving</a:t>
            </a:r>
          </a:p>
          <a:p>
            <a:pPr eaLnBrk="1" hangingPunct="1"/>
            <a:r>
              <a:rPr lang="en-US" sz="2400" smtClean="0"/>
              <a:t>Parsimonious (adj): thrifty, frugal, economical</a:t>
            </a:r>
          </a:p>
          <a:p>
            <a:pPr eaLnBrk="1" hangingPunct="1"/>
            <a:r>
              <a:rPr lang="en-US" sz="2400" smtClean="0"/>
              <a:t>Exult (v): to celebrate, to rejoice, to gloat</a:t>
            </a:r>
          </a:p>
          <a:p>
            <a:pPr eaLnBrk="1" hangingPunct="1"/>
            <a:r>
              <a:rPr lang="en-US" sz="2400" smtClean="0"/>
              <a:t>Affiliate (v): to partner with, to associate with, </a:t>
            </a:r>
          </a:p>
          <a:p>
            <a:pPr eaLnBrk="1" hangingPunct="1"/>
            <a:r>
              <a:rPr lang="en-US" sz="2400" smtClean="0"/>
              <a:t>Truculent (adj): aggressive, confrontational, </a:t>
            </a:r>
          </a:p>
          <a:p>
            <a:pPr eaLnBrk="1" hangingPunct="1"/>
            <a:r>
              <a:rPr lang="en-US" sz="2400" smtClean="0"/>
              <a:t>Duplicity (n): deception, contradiction, dishonesty, </a:t>
            </a:r>
          </a:p>
          <a:p>
            <a:pPr eaLnBrk="1" hangingPunct="1"/>
            <a:r>
              <a:rPr lang="en-US" sz="2400" smtClean="0"/>
              <a:t>Chivalrous (adj): brave, respectful, courteous, noble</a:t>
            </a:r>
          </a:p>
          <a:p>
            <a:pPr eaLnBrk="1" hangingPunct="1"/>
            <a:r>
              <a:rPr lang="en-US" sz="2400" smtClean="0"/>
              <a:t>Dearth (n): scarcity, shortage, deficiency</a:t>
            </a:r>
          </a:p>
          <a:p>
            <a:pPr eaLnBrk="1" hangingPunct="1"/>
            <a:r>
              <a:rPr lang="en-US" sz="2400" smtClean="0"/>
              <a:t>Exuberant (adj): enthusiastic, cheerful, excited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4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165725"/>
          </a:xfrm>
        </p:spPr>
        <p:txBody>
          <a:bodyPr/>
          <a:lstStyle/>
          <a:p>
            <a:pPr eaLnBrk="1" hangingPunct="1"/>
            <a:r>
              <a:rPr lang="en-US" sz="2400" smtClean="0"/>
              <a:t>Multifarious (adj): diverse, varied, many-sided</a:t>
            </a:r>
          </a:p>
          <a:p>
            <a:pPr eaLnBrk="1" hangingPunct="1"/>
            <a:r>
              <a:rPr lang="en-US" sz="2400" smtClean="0"/>
              <a:t>Ambivalent (adj): indecisive, unsure, having mixed feelings</a:t>
            </a:r>
          </a:p>
          <a:p>
            <a:pPr eaLnBrk="1" hangingPunct="1"/>
            <a:r>
              <a:rPr lang="en-US" sz="2400" smtClean="0"/>
              <a:t>Placid (adj): peaceful, easygoing, calm</a:t>
            </a:r>
          </a:p>
          <a:p>
            <a:pPr eaLnBrk="1" hangingPunct="1"/>
            <a:r>
              <a:rPr lang="en-US" sz="2400" smtClean="0"/>
              <a:t>Contrite (adj): remorseful, apologetic, regretful</a:t>
            </a:r>
          </a:p>
          <a:p>
            <a:pPr eaLnBrk="1" hangingPunct="1"/>
            <a:r>
              <a:rPr lang="en-US" sz="2400" smtClean="0"/>
              <a:t>Belligerent (adj): loud-mouthed, argumentative</a:t>
            </a:r>
          </a:p>
          <a:p>
            <a:pPr eaLnBrk="1" hangingPunct="1"/>
            <a:r>
              <a:rPr lang="en-US" sz="2400" smtClean="0"/>
              <a:t>Implement (v): to use, to put into practice, to apply</a:t>
            </a:r>
          </a:p>
          <a:p>
            <a:pPr eaLnBrk="1" hangingPunct="1"/>
            <a:r>
              <a:rPr lang="en-US" sz="2400" smtClean="0"/>
              <a:t>Capricious (adj): impulsive, unpredictable, erratic</a:t>
            </a:r>
          </a:p>
          <a:p>
            <a:pPr eaLnBrk="1" hangingPunct="1"/>
            <a:r>
              <a:rPr lang="en-US" sz="2400" smtClean="0"/>
              <a:t>Vivacious (adj): lively, bubbly, energetic</a:t>
            </a:r>
          </a:p>
          <a:p>
            <a:pPr eaLnBrk="1" hangingPunct="1"/>
            <a:r>
              <a:rPr lang="en-US" sz="2400" smtClean="0"/>
              <a:t>Indignation (n):  righteous anger, resentment at being unjustly insulted or offended</a:t>
            </a:r>
          </a:p>
          <a:p>
            <a:pPr eaLnBrk="1" hangingPunct="1"/>
            <a:r>
              <a:rPr lang="en-US" sz="2400" smtClean="0"/>
              <a:t>Amicable (adj): friendly, agreeable, good-natured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Group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>
            <a:normAutofit fontScale="92500"/>
          </a:bodyPr>
          <a:lstStyle/>
          <a:p>
            <a:r>
              <a:rPr lang="en-US" smtClean="0"/>
              <a:t>Clemency (n):  mercy, forgiveness, leniency</a:t>
            </a:r>
          </a:p>
          <a:p>
            <a:r>
              <a:rPr lang="en-US" smtClean="0"/>
              <a:t>Laud (v): to praise, to commend, to extol</a:t>
            </a:r>
          </a:p>
          <a:p>
            <a:r>
              <a:rPr lang="en-US" smtClean="0"/>
              <a:t>Blithe (adj): carefree, unconcerned, </a:t>
            </a:r>
          </a:p>
          <a:p>
            <a:r>
              <a:rPr lang="en-US" smtClean="0"/>
              <a:t>Vitriolic (adj): cruel, hateful, angry</a:t>
            </a:r>
          </a:p>
          <a:p>
            <a:r>
              <a:rPr lang="en-US" smtClean="0"/>
              <a:t>Obfuscate (v): to deceive, conceal, complicate, </a:t>
            </a:r>
          </a:p>
          <a:p>
            <a:r>
              <a:rPr lang="en-US" smtClean="0"/>
              <a:t>Altruistic (adj): generous, humane</a:t>
            </a:r>
          </a:p>
          <a:p>
            <a:r>
              <a:rPr lang="en-US" smtClean="0"/>
              <a:t>Placate (v): to pacify, to satisfy, to soothe</a:t>
            </a:r>
          </a:p>
          <a:p>
            <a:r>
              <a:rPr lang="en-US" smtClean="0"/>
              <a:t>Deride (v): to ridicule, to mock, to criticize</a:t>
            </a:r>
          </a:p>
          <a:p>
            <a:r>
              <a:rPr lang="en-US" smtClean="0"/>
              <a:t>Precocious (adj): gifted, clever beyond years</a:t>
            </a:r>
          </a:p>
          <a:p>
            <a:r>
              <a:rPr lang="en-US" smtClean="0"/>
              <a:t>Antithesis (n): contrast, a direct opposite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334000"/>
          </a:xfrm>
        </p:spPr>
        <p:txBody>
          <a:bodyPr/>
          <a:lstStyle/>
          <a:p>
            <a:r>
              <a:rPr lang="en-US" sz="2400" dirty="0" smtClean="0"/>
              <a:t>Consecrate (v): to bless, to make holy</a:t>
            </a:r>
          </a:p>
          <a:p>
            <a:r>
              <a:rPr lang="en-US" sz="2400" dirty="0" smtClean="0"/>
              <a:t>Nostalgia (n): homesickness, longing for the past</a:t>
            </a:r>
          </a:p>
          <a:p>
            <a:r>
              <a:rPr lang="en-US" sz="2400" dirty="0" smtClean="0"/>
              <a:t>Sublime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inspiring, uplifting, transcendent</a:t>
            </a:r>
          </a:p>
          <a:p>
            <a:r>
              <a:rPr lang="en-US" sz="2400" dirty="0" smtClean="0"/>
              <a:t>Esoteric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obscure, understood/appreciated by an enlightened few</a:t>
            </a:r>
          </a:p>
          <a:p>
            <a:r>
              <a:rPr lang="en-US" sz="2400" dirty="0" smtClean="0"/>
              <a:t>Eclectic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varied, diverse, from multiple sources</a:t>
            </a:r>
          </a:p>
          <a:p>
            <a:r>
              <a:rPr lang="en-US" sz="2400" dirty="0" smtClean="0"/>
              <a:t>Apathy (n): a lack of concern, indifference</a:t>
            </a:r>
          </a:p>
          <a:p>
            <a:r>
              <a:rPr lang="en-US" sz="2400" dirty="0" smtClean="0"/>
              <a:t>S</a:t>
            </a:r>
            <a:r>
              <a:rPr lang="en-US" sz="2400" smtClean="0"/>
              <a:t>ecular </a:t>
            </a:r>
            <a:r>
              <a:rPr lang="en-US" sz="2400" dirty="0" smtClean="0"/>
              <a:t>(</a:t>
            </a:r>
            <a:r>
              <a:rPr lang="en-US" sz="2400" dirty="0" err="1" smtClean="0"/>
              <a:t>adj</a:t>
            </a:r>
            <a:r>
              <a:rPr lang="en-US" sz="2400" dirty="0" smtClean="0"/>
              <a:t>): worldly, materialistic, non-spiritual/religious</a:t>
            </a:r>
          </a:p>
          <a:p>
            <a:r>
              <a:rPr lang="en-US" sz="2400" dirty="0" smtClean="0"/>
              <a:t>Reprehensible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guilty, worthy of punishment</a:t>
            </a:r>
          </a:p>
          <a:p>
            <a:r>
              <a:rPr lang="en-US" sz="2400" dirty="0" smtClean="0"/>
              <a:t>Histrionic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over-dramatic, exaggerated, </a:t>
            </a:r>
          </a:p>
          <a:p>
            <a:r>
              <a:rPr lang="en-US" sz="2400" dirty="0" smtClean="0"/>
              <a:t>Contentious (</a:t>
            </a:r>
            <a:r>
              <a:rPr lang="en-US" sz="2400" dirty="0" err="1" smtClean="0"/>
              <a:t>adj</a:t>
            </a:r>
            <a:r>
              <a:rPr lang="en-US" sz="2400" dirty="0" smtClean="0"/>
              <a:t>): arguable, debatable, controversial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27968</TotalTime>
  <Words>1078</Words>
  <Application>Microsoft Office PowerPoint</Application>
  <PresentationFormat>On-screen Show (4:3)</PresentationFormat>
  <Paragraphs>126</Paragraphs>
  <Slides>13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SAT vocabulary</vt:lpstr>
      <vt:lpstr>Expectations:</vt:lpstr>
      <vt:lpstr>Example SAT question:</vt:lpstr>
      <vt:lpstr>Group 1</vt:lpstr>
      <vt:lpstr>Group 2</vt:lpstr>
      <vt:lpstr>Group 3</vt:lpstr>
      <vt:lpstr>Group 4</vt:lpstr>
      <vt:lpstr>Group 5</vt:lpstr>
      <vt:lpstr>Group 6</vt:lpstr>
      <vt:lpstr>Group 7</vt:lpstr>
      <vt:lpstr>Group 8</vt:lpstr>
      <vt:lpstr>Group 9</vt:lpstr>
      <vt:lpstr>Slide 13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vocabulary</dc:title>
  <dc:creator>e120088</dc:creator>
  <cp:lastModifiedBy>e131377</cp:lastModifiedBy>
  <cp:revision>2306</cp:revision>
  <dcterms:created xsi:type="dcterms:W3CDTF">2012-08-29T18:22:33Z</dcterms:created>
  <dcterms:modified xsi:type="dcterms:W3CDTF">2015-01-20T18:29:07Z</dcterms:modified>
</cp:coreProperties>
</file>