
<file path=[Content_Types].xml><?xml version="1.0" encoding="utf-8"?>
<Types xmlns="http://schemas.openxmlformats.org/package/2006/content-types">
  <Default Extension="rels" ContentType="application/vnd.openxmlformats-package.relationships+xml"/>
  <Default Extension="xml" ContentType="application/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1.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14.xml" ContentType="application/vnd.openxmlformats-officedocument.presentationml.notesSlide+xml"/>
  <Override PartName="/ppt/notesSlides/notesSlide2.xml" ContentType="application/vnd.openxmlformats-officedocument.presentationml.notesSlide+xml"/>
  <Override PartName="/ppt/notesSlides/notesSlide7.xml" ContentType="application/vnd.openxmlformats-officedocument.presentationml.notesSlide+xml"/>
  <Override PartName="/ppt/notesSlides/notesSlide13.xml" ContentType="application/vnd.openxmlformats-officedocument.presentationml.notesSlide+xml"/>
  <Override PartName="/ppt/notesSlides/notesSlide3.xml" ContentType="application/vnd.openxmlformats-officedocument.presentationml.notesSlide+xml"/>
  <Override PartName="/ppt/notesSlides/notesSlide12.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7.xml" ContentType="application/vnd.openxmlformats-officedocument.presentationml.slide+xml"/>
  <Override PartName="/ppt/slides/slide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4.xml" ContentType="application/vnd.openxmlformats-officedocument.presentationml.slide+xml"/>
  <Override PartName="/ppt/slides/slide14.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strictFirstAndLastChars="0">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Lst>
  <p:sldSz cy="51435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slides/slide14.xml" Type="http://schemas.openxmlformats.org/officeDocument/2006/relationships/slide" Id="rId19"/><Relationship Target="slides/slide13.xml" Type="http://schemas.openxmlformats.org/officeDocument/2006/relationships/slide" Id="rId18"/><Relationship Target="slides/slide12.xml" Type="http://schemas.openxmlformats.org/officeDocument/2006/relationships/slide" Id="rId17"/><Relationship Target="slides/slide11.xml" Type="http://schemas.openxmlformats.org/officeDocument/2006/relationships/slide" Id="rId16"/><Relationship Target="slides/slide10.xml" Type="http://schemas.openxmlformats.org/officeDocument/2006/relationships/slide" Id="rId15"/><Relationship Target="slides/slide9.xml" Type="http://schemas.openxmlformats.org/officeDocument/2006/relationships/slide" Id="rId14"/><Relationship Target="presProps.xml" Type="http://schemas.openxmlformats.org/officeDocument/2006/relationships/presProps" Id="rId2"/><Relationship Target="slides/slide7.xml" Type="http://schemas.openxmlformats.org/officeDocument/2006/relationships/slide" Id="rId12"/><Relationship Target="slides/slide8.xml" Type="http://schemas.openxmlformats.org/officeDocument/2006/relationships/slide" Id="rId13"/><Relationship Target="theme/theme3.xml" Type="http://schemas.openxmlformats.org/officeDocument/2006/relationships/theme" Id="rId1"/><Relationship Target="slideMasters/slideMaster1.xml" Type="http://schemas.openxmlformats.org/officeDocument/2006/relationships/slideMaster" Id="rId4"/><Relationship Target="slides/slide5.xml" Type="http://schemas.openxmlformats.org/officeDocument/2006/relationships/slide" Id="rId10"/><Relationship Target="tableStyles.xml" Type="http://schemas.openxmlformats.org/officeDocument/2006/relationships/tableStyles" Id="rId3"/><Relationship Target="slides/slide6.xml" Type="http://schemas.openxmlformats.org/officeDocument/2006/relationships/slide" Id="rId11"/><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2.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3" name="Shape 3"/>
          <p:cNvSpPr txBox="1"/>
          <p:nvPr>
            <p:ph idx="1" type="body"/>
          </p:nvPr>
        </p:nvSpPr>
        <p:spPr>
          <a:xfrm>
            <a:off y="4343400" x="685800"/>
            <a:ext cy="4114800" cx="5486399"/>
          </a:xfrm>
          <a:prstGeom prst="rect">
            <a:avLst/>
          </a:prstGeom>
          <a:noFill/>
          <a:ln>
            <a:noFill/>
          </a:ln>
        </p:spPr>
        <p:txBody>
          <a:bodyPr bIns="91425" rIns="91425" lIns="91425" t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5" name="Shape 25"/>
        <p:cNvGrpSpPr/>
        <p:nvPr/>
      </p:nvGrpSpPr>
      <p:grpSpPr>
        <a:xfrm>
          <a:off y="0" x="0"/>
          <a:ext cy="0" cx="0"/>
          <a:chOff y="0" x="0"/>
          <a:chExt cy="0" cx="0"/>
        </a:xfrm>
      </p:grpSpPr>
      <p:sp>
        <p:nvSpPr>
          <p:cNvPr id="26" name="Shape 26"/>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27" name="Shape 27"/>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9" name="Shape 79"/>
        <p:cNvGrpSpPr/>
        <p:nvPr/>
      </p:nvGrpSpPr>
      <p:grpSpPr>
        <a:xfrm>
          <a:off y="0" x="0"/>
          <a:ext cy="0" cx="0"/>
          <a:chOff y="0" x="0"/>
          <a:chExt cy="0" cx="0"/>
        </a:xfrm>
      </p:grpSpPr>
      <p:sp>
        <p:nvSpPr>
          <p:cNvPr id="80" name="Shape 80"/>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81" name="Shape 81"/>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5" name="Shape 85"/>
        <p:cNvGrpSpPr/>
        <p:nvPr/>
      </p:nvGrpSpPr>
      <p:grpSpPr>
        <a:xfrm>
          <a:off y="0" x="0"/>
          <a:ext cy="0" cx="0"/>
          <a:chOff y="0" x="0"/>
          <a:chExt cy="0" cx="0"/>
        </a:xfrm>
      </p:grpSpPr>
      <p:sp>
        <p:nvSpPr>
          <p:cNvPr id="86" name="Shape 86"/>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87" name="Shape 87"/>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1" name="Shape 91"/>
        <p:cNvGrpSpPr/>
        <p:nvPr/>
      </p:nvGrpSpPr>
      <p:grpSpPr>
        <a:xfrm>
          <a:off y="0" x="0"/>
          <a:ext cy="0" cx="0"/>
          <a:chOff y="0" x="0"/>
          <a:chExt cy="0" cx="0"/>
        </a:xfrm>
      </p:grpSpPr>
      <p:sp>
        <p:nvSpPr>
          <p:cNvPr id="92" name="Shape 9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93" name="Shape 93"/>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7" name="Shape 97"/>
        <p:cNvGrpSpPr/>
        <p:nvPr/>
      </p:nvGrpSpPr>
      <p:grpSpPr>
        <a:xfrm>
          <a:off y="0" x="0"/>
          <a:ext cy="0" cx="0"/>
          <a:chOff y="0" x="0"/>
          <a:chExt cy="0" cx="0"/>
        </a:xfrm>
      </p:grpSpPr>
      <p:sp>
        <p:nvSpPr>
          <p:cNvPr id="98" name="Shape 98"/>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99" name="Shape 99"/>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3" name="Shape 103"/>
        <p:cNvGrpSpPr/>
        <p:nvPr/>
      </p:nvGrpSpPr>
      <p:grpSpPr>
        <a:xfrm>
          <a:off y="0" x="0"/>
          <a:ext cy="0" cx="0"/>
          <a:chOff y="0" x="0"/>
          <a:chExt cy="0" cx="0"/>
        </a:xfrm>
      </p:grpSpPr>
      <p:sp>
        <p:nvSpPr>
          <p:cNvPr id="104" name="Shape 104"/>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05" name="Shape 105"/>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1" name="Shape 31"/>
        <p:cNvGrpSpPr/>
        <p:nvPr/>
      </p:nvGrpSpPr>
      <p:grpSpPr>
        <a:xfrm>
          <a:off y="0" x="0"/>
          <a:ext cy="0" cx="0"/>
          <a:chOff y="0" x="0"/>
          <a:chExt cy="0" cx="0"/>
        </a:xfrm>
      </p:grpSpPr>
      <p:sp>
        <p:nvSpPr>
          <p:cNvPr id="32" name="Shape 3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33" name="Shape 33"/>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7" name="Shape 37"/>
        <p:cNvGrpSpPr/>
        <p:nvPr/>
      </p:nvGrpSpPr>
      <p:grpSpPr>
        <a:xfrm>
          <a:off y="0" x="0"/>
          <a:ext cy="0" cx="0"/>
          <a:chOff y="0" x="0"/>
          <a:chExt cy="0" cx="0"/>
        </a:xfrm>
      </p:grpSpPr>
      <p:sp>
        <p:nvSpPr>
          <p:cNvPr id="38" name="Shape 38"/>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39" name="Shape 39"/>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3" name="Shape 43"/>
        <p:cNvGrpSpPr/>
        <p:nvPr/>
      </p:nvGrpSpPr>
      <p:grpSpPr>
        <a:xfrm>
          <a:off y="0" x="0"/>
          <a:ext cy="0" cx="0"/>
          <a:chOff y="0" x="0"/>
          <a:chExt cy="0" cx="0"/>
        </a:xfrm>
      </p:grpSpPr>
      <p:sp>
        <p:nvSpPr>
          <p:cNvPr id="44" name="Shape 44"/>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45" name="Shape 45"/>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9" name="Shape 49"/>
        <p:cNvGrpSpPr/>
        <p:nvPr/>
      </p:nvGrpSpPr>
      <p:grpSpPr>
        <a:xfrm>
          <a:off y="0" x="0"/>
          <a:ext cy="0" cx="0"/>
          <a:chOff y="0" x="0"/>
          <a:chExt cy="0" cx="0"/>
        </a:xfrm>
      </p:grpSpPr>
      <p:sp>
        <p:nvSpPr>
          <p:cNvPr id="50" name="Shape 50"/>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51" name="Shape 51"/>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5" name="Shape 55"/>
        <p:cNvGrpSpPr/>
        <p:nvPr/>
      </p:nvGrpSpPr>
      <p:grpSpPr>
        <a:xfrm>
          <a:off y="0" x="0"/>
          <a:ext cy="0" cx="0"/>
          <a:chOff y="0" x="0"/>
          <a:chExt cy="0" cx="0"/>
        </a:xfrm>
      </p:grpSpPr>
      <p:sp>
        <p:nvSpPr>
          <p:cNvPr id="56" name="Shape 56"/>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57" name="Shape 57"/>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1" name="Shape 61"/>
        <p:cNvGrpSpPr/>
        <p:nvPr/>
      </p:nvGrpSpPr>
      <p:grpSpPr>
        <a:xfrm>
          <a:off y="0" x="0"/>
          <a:ext cy="0" cx="0"/>
          <a:chOff y="0" x="0"/>
          <a:chExt cy="0" cx="0"/>
        </a:xfrm>
      </p:grpSpPr>
      <p:sp>
        <p:nvSpPr>
          <p:cNvPr id="62" name="Shape 6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63" name="Shape 63"/>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7" name="Shape 67"/>
        <p:cNvGrpSpPr/>
        <p:nvPr/>
      </p:nvGrpSpPr>
      <p:grpSpPr>
        <a:xfrm>
          <a:off y="0" x="0"/>
          <a:ext cy="0" cx="0"/>
          <a:chOff y="0" x="0"/>
          <a:chExt cy="0" cx="0"/>
        </a:xfrm>
      </p:grpSpPr>
      <p:sp>
        <p:nvSpPr>
          <p:cNvPr id="68" name="Shape 68"/>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69" name="Shape 69"/>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3" name="Shape 73"/>
        <p:cNvGrpSpPr/>
        <p:nvPr/>
      </p:nvGrpSpPr>
      <p:grpSpPr>
        <a:xfrm>
          <a:off y="0" x="0"/>
          <a:ext cy="0" cx="0"/>
          <a:chOff y="0" x="0"/>
          <a:chExt cy="0" cx="0"/>
        </a:xfrm>
      </p:grpSpPr>
      <p:sp>
        <p:nvSpPr>
          <p:cNvPr id="74" name="Shape 74"/>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75" name="Shape 75"/>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7" name="Shape 7"/>
        <p:cNvGrpSpPr/>
        <p:nvPr/>
      </p:nvGrpSpPr>
      <p:grpSpPr>
        <a:xfrm>
          <a:off y="0" x="0"/>
          <a:ext cy="0" cx="0"/>
          <a:chOff y="0" x="0"/>
          <a:chExt cy="0" cx="0"/>
        </a:xfrm>
      </p:grpSpPr>
      <p:sp>
        <p:nvSpPr>
          <p:cNvPr id="8" name="Shape 8"/>
          <p:cNvSpPr txBox="1"/>
          <p:nvPr>
            <p:ph idx="1" type="subTitle"/>
          </p:nvPr>
        </p:nvSpPr>
        <p:spPr>
          <a:xfrm>
            <a:off y="2840053" x="685800"/>
            <a:ext cy="784799" cx="7772400"/>
          </a:xfrm>
          <a:prstGeom prst="rect">
            <a:avLst/>
          </a:prstGeom>
        </p:spPr>
        <p:txBody>
          <a:bodyPr bIns="91425" rIns="91425" lIns="91425" tIns="91425" anchor="t" anchorCtr="0"/>
          <a:lstStyle>
            <a:lvl1pPr algn="ctr">
              <a:spcBef>
                <a:spcPts val="0"/>
              </a:spcBef>
              <a:buClr>
                <a:schemeClr val="lt2"/>
              </a:buClr>
              <a:buNone/>
              <a:defRPr>
                <a:solidFill>
                  <a:schemeClr val="lt2"/>
                </a:solidFill>
              </a:defRPr>
            </a:lvl1pPr>
            <a:lvl2pPr algn="ctr">
              <a:spcBef>
                <a:spcPts val="0"/>
              </a:spcBef>
              <a:buClr>
                <a:schemeClr val="lt2"/>
              </a:buClr>
              <a:buSzPct val="100000"/>
              <a:buNone/>
              <a:defRPr sz="3000">
                <a:solidFill>
                  <a:schemeClr val="lt2"/>
                </a:solidFill>
              </a:defRPr>
            </a:lvl2pPr>
            <a:lvl3pPr algn="ctr">
              <a:spcBef>
                <a:spcPts val="0"/>
              </a:spcBef>
              <a:buClr>
                <a:schemeClr val="lt2"/>
              </a:buClr>
              <a:buSzPct val="100000"/>
              <a:buNone/>
              <a:defRPr sz="3000">
                <a:solidFill>
                  <a:schemeClr val="lt2"/>
                </a:solidFill>
              </a:defRPr>
            </a:lvl3pPr>
            <a:lvl4pPr algn="ctr">
              <a:spcBef>
                <a:spcPts val="0"/>
              </a:spcBef>
              <a:buClr>
                <a:schemeClr val="lt2"/>
              </a:buClr>
              <a:buSzPct val="100000"/>
              <a:buNone/>
              <a:defRPr sz="3000">
                <a:solidFill>
                  <a:schemeClr val="lt2"/>
                </a:solidFill>
              </a:defRPr>
            </a:lvl4pPr>
            <a:lvl5pPr algn="ctr">
              <a:spcBef>
                <a:spcPts val="0"/>
              </a:spcBef>
              <a:buClr>
                <a:schemeClr val="lt2"/>
              </a:buClr>
              <a:buSzPct val="100000"/>
              <a:buNone/>
              <a:defRPr sz="3000">
                <a:solidFill>
                  <a:schemeClr val="lt2"/>
                </a:solidFill>
              </a:defRPr>
            </a:lvl5pPr>
            <a:lvl6pPr algn="ctr">
              <a:spcBef>
                <a:spcPts val="0"/>
              </a:spcBef>
              <a:buClr>
                <a:schemeClr val="lt2"/>
              </a:buClr>
              <a:buSzPct val="100000"/>
              <a:buNone/>
              <a:defRPr sz="3000">
                <a:solidFill>
                  <a:schemeClr val="lt2"/>
                </a:solidFill>
              </a:defRPr>
            </a:lvl6pPr>
            <a:lvl7pPr algn="ctr">
              <a:spcBef>
                <a:spcPts val="0"/>
              </a:spcBef>
              <a:buClr>
                <a:schemeClr val="lt2"/>
              </a:buClr>
              <a:buSzPct val="100000"/>
              <a:buNone/>
              <a:defRPr sz="3000">
                <a:solidFill>
                  <a:schemeClr val="lt2"/>
                </a:solidFill>
              </a:defRPr>
            </a:lvl7pPr>
            <a:lvl8pPr algn="ctr">
              <a:spcBef>
                <a:spcPts val="0"/>
              </a:spcBef>
              <a:buClr>
                <a:schemeClr val="lt2"/>
              </a:buClr>
              <a:buSzPct val="100000"/>
              <a:buNone/>
              <a:defRPr sz="3000">
                <a:solidFill>
                  <a:schemeClr val="lt2"/>
                </a:solidFill>
              </a:defRPr>
            </a:lvl8pPr>
            <a:lvl9pPr algn="ctr">
              <a:spcBef>
                <a:spcPts val="0"/>
              </a:spcBef>
              <a:buClr>
                <a:schemeClr val="lt2"/>
              </a:buClr>
              <a:buSzPct val="100000"/>
              <a:buNone/>
              <a:defRPr sz="3000">
                <a:solidFill>
                  <a:schemeClr val="lt2"/>
                </a:solidFill>
              </a:defRPr>
            </a:lvl9pPr>
          </a:lstStyle>
          <a:p/>
        </p:txBody>
      </p:sp>
      <p:sp>
        <p:nvSpPr>
          <p:cNvPr id="9" name="Shape 9"/>
          <p:cNvSpPr txBox="1"/>
          <p:nvPr>
            <p:ph type="ctrTitle"/>
          </p:nvPr>
        </p:nvSpPr>
        <p:spPr>
          <a:xfrm>
            <a:off y="1583342" x="685800"/>
            <a:ext cy="1159799" cx="7772400"/>
          </a:xfrm>
          <a:prstGeom prst="rect">
            <a:avLst/>
          </a:prstGeom>
        </p:spPr>
        <p:txBody>
          <a:bodyPr bIns="91425" rIns="91425" lIns="91425" tIns="91425" anchor="b" anchorCtr="0"/>
          <a:lstStyle>
            <a:lvl1pPr algn="ctr">
              <a:spcBef>
                <a:spcPts val="0"/>
              </a:spcBef>
              <a:buSzPct val="100000"/>
              <a:defRPr sz="4800"/>
            </a:lvl1pPr>
            <a:lvl2pPr algn="ctr">
              <a:spcBef>
                <a:spcPts val="0"/>
              </a:spcBef>
              <a:buSzPct val="100000"/>
              <a:defRPr sz="4800"/>
            </a:lvl2pPr>
            <a:lvl3pPr algn="ctr">
              <a:spcBef>
                <a:spcPts val="0"/>
              </a:spcBef>
              <a:buSzPct val="100000"/>
              <a:defRPr sz="4800"/>
            </a:lvl3pPr>
            <a:lvl4pPr algn="ctr">
              <a:spcBef>
                <a:spcPts val="0"/>
              </a:spcBef>
              <a:buSzPct val="100000"/>
              <a:defRPr sz="4800"/>
            </a:lvl4pPr>
            <a:lvl5pPr algn="ctr">
              <a:spcBef>
                <a:spcPts val="0"/>
              </a:spcBef>
              <a:buSzPct val="100000"/>
              <a:defRPr sz="4800"/>
            </a:lvl5pPr>
            <a:lvl6pPr algn="ctr">
              <a:spcBef>
                <a:spcPts val="0"/>
              </a:spcBef>
              <a:buSzPct val="100000"/>
              <a:defRPr sz="4800"/>
            </a:lvl6pPr>
            <a:lvl7pPr algn="ctr">
              <a:spcBef>
                <a:spcPts val="0"/>
              </a:spcBef>
              <a:buSzPct val="100000"/>
              <a:defRPr sz="4800"/>
            </a:lvl7pPr>
            <a:lvl8pPr algn="ctr">
              <a:spcBef>
                <a:spcPts val="0"/>
              </a:spcBef>
              <a:buSzPct val="100000"/>
              <a:defRPr sz="4800"/>
            </a:lvl8pPr>
            <a:lvl9pPr algn="ctr">
              <a:spcBef>
                <a:spcPts val="0"/>
              </a:spcBef>
              <a:buSzPct val="100000"/>
              <a:defRPr sz="48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0" name="Shape 10"/>
        <p:cNvGrpSpPr/>
        <p:nvPr/>
      </p:nvGrpSpPr>
      <p:grpSpPr>
        <a:xfrm>
          <a:off y="0" x="0"/>
          <a:ext cy="0" cx="0"/>
          <a:chOff y="0" x="0"/>
          <a:chExt cy="0" cx="0"/>
        </a:xfrm>
      </p:grpSpPr>
      <p:sp>
        <p:nvSpPr>
          <p:cNvPr id="11" name="Shape 11"/>
          <p:cNvSpPr txBox="1"/>
          <p:nvPr>
            <p:ph type="title"/>
          </p:nvPr>
        </p:nvSpPr>
        <p:spPr>
          <a:xfrm>
            <a:off y="205978" x="457200"/>
            <a:ext cy="857400" cx="8229600"/>
          </a:xfrm>
          <a:prstGeom prst="rect">
            <a:avLst/>
          </a:prstGeom>
        </p:spPr>
        <p:txBody>
          <a:bodyPr bIns="91425" rIns="91425" lIns="91425" t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2" name="Shape 12"/>
          <p:cNvSpPr txBox="1"/>
          <p:nvPr>
            <p:ph idx="1" type="body"/>
          </p:nvPr>
        </p:nvSpPr>
        <p:spPr>
          <a:xfrm>
            <a:off y="1200150" x="457200"/>
            <a:ext cy="3725699" cx="8229600"/>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3" name="Shape 13"/>
        <p:cNvGrpSpPr/>
        <p:nvPr/>
      </p:nvGrpSpPr>
      <p:grpSpPr>
        <a:xfrm>
          <a:off y="0" x="0"/>
          <a:ext cy="0" cx="0"/>
          <a:chOff y="0" x="0"/>
          <a:chExt cy="0" cx="0"/>
        </a:xfrm>
      </p:grpSpPr>
      <p:sp>
        <p:nvSpPr>
          <p:cNvPr id="14" name="Shape 14"/>
          <p:cNvSpPr txBox="1"/>
          <p:nvPr>
            <p:ph type="title"/>
          </p:nvPr>
        </p:nvSpPr>
        <p:spPr>
          <a:xfrm>
            <a:off y="205978" x="457200"/>
            <a:ext cy="857400" cx="8229600"/>
          </a:xfrm>
          <a:prstGeom prst="rect">
            <a:avLst/>
          </a:prstGeom>
        </p:spPr>
        <p:txBody>
          <a:bodyPr bIns="91425" rIns="91425" lIns="91425" t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5" name="Shape 15"/>
          <p:cNvSpPr txBox="1"/>
          <p:nvPr>
            <p:ph idx="1" type="body"/>
          </p:nvPr>
        </p:nvSpPr>
        <p:spPr>
          <a:xfrm>
            <a:off y="1200150" x="457200"/>
            <a:ext cy="3725699" cx="3994500"/>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6" name="Shape 16"/>
          <p:cNvSpPr txBox="1"/>
          <p:nvPr>
            <p:ph idx="2" type="body"/>
          </p:nvPr>
        </p:nvSpPr>
        <p:spPr>
          <a:xfrm>
            <a:off y="1200150" x="4692273"/>
            <a:ext cy="3725699" cx="3994500"/>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17" name="Shape 17"/>
        <p:cNvGrpSpPr/>
        <p:nvPr/>
      </p:nvGrpSpPr>
      <p:grpSpPr>
        <a:xfrm>
          <a:off y="0" x="0"/>
          <a:ext cy="0" cx="0"/>
          <a:chOff y="0" x="0"/>
          <a:chExt cy="0" cx="0"/>
        </a:xfrm>
      </p:grpSpPr>
      <p:sp>
        <p:nvSpPr>
          <p:cNvPr id="18" name="Shape 18"/>
          <p:cNvSpPr txBox="1"/>
          <p:nvPr>
            <p:ph type="title"/>
          </p:nvPr>
        </p:nvSpPr>
        <p:spPr>
          <a:xfrm>
            <a:off y="205978" x="457200"/>
            <a:ext cy="857400" cx="8229600"/>
          </a:xfrm>
          <a:prstGeom prst="rect">
            <a:avLst/>
          </a:prstGeom>
        </p:spPr>
        <p:txBody>
          <a:bodyPr bIns="91425" rIns="91425" lIns="91425" t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19" name="Shape 19"/>
        <p:cNvGrpSpPr/>
        <p:nvPr/>
      </p:nvGrpSpPr>
      <p:grpSpPr>
        <a:xfrm>
          <a:off y="0" x="0"/>
          <a:ext cy="0" cx="0"/>
          <a:chOff y="0" x="0"/>
          <a:chExt cy="0" cx="0"/>
        </a:xfrm>
      </p:grpSpPr>
      <p:sp>
        <p:nvSpPr>
          <p:cNvPr id="20" name="Shape 20"/>
          <p:cNvSpPr txBox="1"/>
          <p:nvPr>
            <p:ph idx="1" type="body"/>
          </p:nvPr>
        </p:nvSpPr>
        <p:spPr>
          <a:xfrm>
            <a:off y="4406309" x="457200"/>
            <a:ext cy="519599" cx="8229600"/>
          </a:xfrm>
          <a:prstGeom prst="rect">
            <a:avLst/>
          </a:prstGeom>
        </p:spPr>
        <p:txBody>
          <a:bodyPr bIns="91425" rIns="91425" lIns="91425" tIns="91425" anchor="t" anchorCtr="0"/>
          <a:lstStyle>
            <a:lvl1pPr algn="ctr">
              <a:spcBef>
                <a:spcPts val="0"/>
              </a:spcBef>
              <a:buSzPct val="100000"/>
              <a:buNone/>
              <a:defRPr sz="1800"/>
            </a:lvl1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21" name="Shape 21"/>
        <p:cNvGrpSpPr/>
        <p:nvPr/>
      </p:nvGrpSpPr>
      <p:grpSpPr>
        <a:xfrm>
          <a:off y="0" x="0"/>
          <a:ext cy="0" cx="0"/>
          <a:chOff y="0" x="0"/>
          <a:chExt cy="0" cx="0"/>
        </a:xfrm>
      </p:grpSpPr>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1.xml" Type="http://schemas.openxmlformats.org/officeDocument/2006/relationships/theme"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chemeClr val="dk2"/>
            </a:gs>
            <a:gs pos="100000">
              <a:schemeClr val="dk1"/>
            </a:gs>
          </a:gsLst>
          <a:path path="circle">
            <a:fillToRect t="50%" b="50%" r="50%" l="50%"/>
          </a:path>
          <a:tileRect/>
        </a:gradFill>
      </p:bgPr>
    </p:bg>
    <p:spTree>
      <p:nvGrpSpPr>
        <p:cNvPr id="4" name="Shape 4"/>
        <p:cNvGrpSpPr/>
        <p:nvPr/>
      </p:nvGrpSpPr>
      <p:grpSpPr>
        <a:xfrm>
          <a:off y="0" x="0"/>
          <a:ext cy="0" cx="0"/>
          <a:chOff y="0" x="0"/>
          <a:chExt cy="0" cx="0"/>
        </a:xfrm>
      </p:grpSpPr>
      <p:sp>
        <p:nvSpPr>
          <p:cNvPr id="5" name="Shape 5"/>
          <p:cNvSpPr txBox="1"/>
          <p:nvPr>
            <p:ph type="title"/>
          </p:nvPr>
        </p:nvSpPr>
        <p:spPr>
          <a:xfrm>
            <a:off y="205978" x="457200"/>
            <a:ext cy="857400" cx="8229600"/>
          </a:xfrm>
          <a:prstGeom prst="rect">
            <a:avLst/>
          </a:prstGeom>
          <a:noFill/>
          <a:ln>
            <a:noFill/>
          </a:ln>
        </p:spPr>
        <p:txBody>
          <a:bodyPr bIns="91425" rIns="91425" lIns="91425" tIns="91425" anchor="b" anchorCtr="0"/>
          <a:lstStyle>
            <a:lvl1pPr>
              <a:spcBef>
                <a:spcPts val="0"/>
              </a:spcBef>
              <a:buClr>
                <a:schemeClr val="lt1"/>
              </a:buClr>
              <a:buSzPct val="100000"/>
              <a:buNone/>
              <a:defRPr b="1" sz="3600">
                <a:solidFill>
                  <a:schemeClr val="lt1"/>
                </a:solidFill>
              </a:defRPr>
            </a:lvl1pPr>
            <a:lvl2pPr>
              <a:spcBef>
                <a:spcPts val="0"/>
              </a:spcBef>
              <a:buClr>
                <a:schemeClr val="lt1"/>
              </a:buClr>
              <a:buSzPct val="100000"/>
              <a:buNone/>
              <a:defRPr b="1" sz="3600">
                <a:solidFill>
                  <a:schemeClr val="lt1"/>
                </a:solidFill>
              </a:defRPr>
            </a:lvl2pPr>
            <a:lvl3pPr>
              <a:spcBef>
                <a:spcPts val="0"/>
              </a:spcBef>
              <a:buClr>
                <a:schemeClr val="lt1"/>
              </a:buClr>
              <a:buSzPct val="100000"/>
              <a:buNone/>
              <a:defRPr b="1" sz="3600">
                <a:solidFill>
                  <a:schemeClr val="lt1"/>
                </a:solidFill>
              </a:defRPr>
            </a:lvl3pPr>
            <a:lvl4pPr>
              <a:spcBef>
                <a:spcPts val="0"/>
              </a:spcBef>
              <a:buClr>
                <a:schemeClr val="lt1"/>
              </a:buClr>
              <a:buSzPct val="100000"/>
              <a:buNone/>
              <a:defRPr b="1" sz="3600">
                <a:solidFill>
                  <a:schemeClr val="lt1"/>
                </a:solidFill>
              </a:defRPr>
            </a:lvl4pPr>
            <a:lvl5pPr>
              <a:spcBef>
                <a:spcPts val="0"/>
              </a:spcBef>
              <a:buClr>
                <a:schemeClr val="lt1"/>
              </a:buClr>
              <a:buSzPct val="100000"/>
              <a:buNone/>
              <a:defRPr b="1" sz="3600">
                <a:solidFill>
                  <a:schemeClr val="lt1"/>
                </a:solidFill>
              </a:defRPr>
            </a:lvl5pPr>
            <a:lvl6pPr>
              <a:spcBef>
                <a:spcPts val="0"/>
              </a:spcBef>
              <a:buClr>
                <a:schemeClr val="lt1"/>
              </a:buClr>
              <a:buSzPct val="100000"/>
              <a:buNone/>
              <a:defRPr b="1" sz="3600">
                <a:solidFill>
                  <a:schemeClr val="lt1"/>
                </a:solidFill>
              </a:defRPr>
            </a:lvl6pPr>
            <a:lvl7pPr>
              <a:spcBef>
                <a:spcPts val="0"/>
              </a:spcBef>
              <a:buClr>
                <a:schemeClr val="lt1"/>
              </a:buClr>
              <a:buSzPct val="100000"/>
              <a:buNone/>
              <a:defRPr b="1" sz="3600">
                <a:solidFill>
                  <a:schemeClr val="lt1"/>
                </a:solidFill>
              </a:defRPr>
            </a:lvl7pPr>
            <a:lvl8pPr>
              <a:spcBef>
                <a:spcPts val="0"/>
              </a:spcBef>
              <a:buClr>
                <a:schemeClr val="lt1"/>
              </a:buClr>
              <a:buSzPct val="100000"/>
              <a:buNone/>
              <a:defRPr b="1" sz="3600">
                <a:solidFill>
                  <a:schemeClr val="lt1"/>
                </a:solidFill>
              </a:defRPr>
            </a:lvl8pPr>
            <a:lvl9pPr>
              <a:spcBef>
                <a:spcPts val="0"/>
              </a:spcBef>
              <a:buClr>
                <a:schemeClr val="lt1"/>
              </a:buClr>
              <a:buSzPct val="100000"/>
              <a:buNone/>
              <a:defRPr b="1" sz="3600">
                <a:solidFill>
                  <a:schemeClr val="lt1"/>
                </a:solidFill>
              </a:defRPr>
            </a:lvl9pPr>
          </a:lstStyle>
          <a:p/>
        </p:txBody>
      </p:sp>
      <p:sp>
        <p:nvSpPr>
          <p:cNvPr id="6" name="Shape 6"/>
          <p:cNvSpPr txBox="1"/>
          <p:nvPr>
            <p:ph idx="1" type="body"/>
          </p:nvPr>
        </p:nvSpPr>
        <p:spPr>
          <a:xfrm>
            <a:off y="1200150" x="457200"/>
            <a:ext cy="3725699" cx="8229600"/>
          </a:xfrm>
          <a:prstGeom prst="rect">
            <a:avLst/>
          </a:prstGeom>
          <a:noFill/>
          <a:ln>
            <a:noFill/>
          </a:ln>
        </p:spPr>
        <p:txBody>
          <a:bodyPr bIns="91425" rIns="91425" lIns="91425" tIns="91425" anchor="t" anchorCtr="0"/>
          <a:lstStyle>
            <a:lvl1pPr>
              <a:spcBef>
                <a:spcPts val="600"/>
              </a:spcBef>
              <a:buClr>
                <a:schemeClr val="lt1"/>
              </a:buClr>
              <a:buSzPct val="100000"/>
              <a:defRPr sz="3000">
                <a:solidFill>
                  <a:schemeClr val="lt1"/>
                </a:solidFill>
              </a:defRPr>
            </a:lvl1pPr>
            <a:lvl2pPr>
              <a:spcBef>
                <a:spcPts val="480"/>
              </a:spcBef>
              <a:buClr>
                <a:schemeClr val="lt1"/>
              </a:buClr>
              <a:buSzPct val="100000"/>
              <a:defRPr sz="2400">
                <a:solidFill>
                  <a:schemeClr val="lt1"/>
                </a:solidFill>
              </a:defRPr>
            </a:lvl2pPr>
            <a:lvl3pPr>
              <a:spcBef>
                <a:spcPts val="480"/>
              </a:spcBef>
              <a:buClr>
                <a:schemeClr val="lt1"/>
              </a:buClr>
              <a:buSzPct val="100000"/>
              <a:defRPr sz="2400">
                <a:solidFill>
                  <a:schemeClr val="lt1"/>
                </a:solidFill>
              </a:defRPr>
            </a:lvl3pPr>
            <a:lvl4pPr>
              <a:spcBef>
                <a:spcPts val="360"/>
              </a:spcBef>
              <a:buClr>
                <a:schemeClr val="lt1"/>
              </a:buClr>
              <a:buSzPct val="100000"/>
              <a:defRPr sz="1800">
                <a:solidFill>
                  <a:schemeClr val="lt1"/>
                </a:solidFill>
              </a:defRPr>
            </a:lvl4pPr>
            <a:lvl5pPr>
              <a:spcBef>
                <a:spcPts val="360"/>
              </a:spcBef>
              <a:buClr>
                <a:schemeClr val="lt1"/>
              </a:buClr>
              <a:buSzPct val="100000"/>
              <a:defRPr sz="1800">
                <a:solidFill>
                  <a:schemeClr val="lt1"/>
                </a:solidFill>
              </a:defRPr>
            </a:lvl5pPr>
            <a:lvl6pPr>
              <a:spcBef>
                <a:spcPts val="360"/>
              </a:spcBef>
              <a:buClr>
                <a:schemeClr val="lt1"/>
              </a:buClr>
              <a:buSzPct val="100000"/>
              <a:defRPr sz="1800">
                <a:solidFill>
                  <a:schemeClr val="lt1"/>
                </a:solidFill>
              </a:defRPr>
            </a:lvl6pPr>
            <a:lvl7pPr>
              <a:spcBef>
                <a:spcPts val="360"/>
              </a:spcBef>
              <a:buClr>
                <a:schemeClr val="lt1"/>
              </a:buClr>
              <a:buSzPct val="100000"/>
              <a:defRPr sz="1800">
                <a:solidFill>
                  <a:schemeClr val="lt1"/>
                </a:solidFill>
              </a:defRPr>
            </a:lvl7pPr>
            <a:lvl8pPr>
              <a:spcBef>
                <a:spcPts val="360"/>
              </a:spcBef>
              <a:buClr>
                <a:schemeClr val="lt1"/>
              </a:buClr>
              <a:buSzPct val="100000"/>
              <a:defRPr sz="1800">
                <a:solidFill>
                  <a:schemeClr val="lt1"/>
                </a:solidFill>
              </a:defRPr>
            </a:lvl8pPr>
            <a:lvl9pPr>
              <a:spcBef>
                <a:spcPts val="360"/>
              </a:spcBef>
              <a:buClr>
                <a:schemeClr val="lt1"/>
              </a:buClr>
              <a:buSzPct val="100000"/>
              <a:defRPr sz="1800">
                <a:solidFill>
                  <a:schemeClr val="lt1"/>
                </a:solidFill>
              </a:defRPr>
            </a:lvl9pPr>
          </a:lstStyle>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Lst>
  <p:hf dt="0" ftr="0" sldNum="0" hdr="0"/>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2.xml" Type="http://schemas.openxmlformats.org/officeDocument/2006/relationships/slideLayout" Id="rId1"/></Relationships>
</file>

<file path=ppt/slides/_rels/slide11.xml.rels><?xml version="1.0" encoding="UTF-8" standalone="yes"?><Relationships xmlns="http://schemas.openxmlformats.org/package/2006/relationships"><Relationship Target="../notesSlides/notesSlide11.xml" Type="http://schemas.openxmlformats.org/officeDocument/2006/relationships/notesSlide" Id="rId2"/><Relationship Target="../slideLayouts/slideLayout2.xml" Type="http://schemas.openxmlformats.org/officeDocument/2006/relationships/slideLayout" Id="rId1"/></Relationships>
</file>

<file path=ppt/slides/_rels/slide12.xml.rels><?xml version="1.0" encoding="UTF-8" standalone="yes"?><Relationships xmlns="http://schemas.openxmlformats.org/package/2006/relationships"><Relationship Target="../notesSlides/notesSlide12.xml" Type="http://schemas.openxmlformats.org/officeDocument/2006/relationships/notesSlide" Id="rId2"/><Relationship Target="../slideLayouts/slideLayout2.xml" Type="http://schemas.openxmlformats.org/officeDocument/2006/relationships/slideLayout" Id="rId1"/></Relationships>
</file>

<file path=ppt/slides/_rels/slide13.xml.rels><?xml version="1.0" encoding="UTF-8" standalone="yes"?><Relationships xmlns="http://schemas.openxmlformats.org/package/2006/relationships"><Relationship Target="../notesSlides/notesSlide13.xml" Type="http://schemas.openxmlformats.org/officeDocument/2006/relationships/notesSlide" Id="rId2"/><Relationship Target="../slideLayouts/slideLayout2.xml" Type="http://schemas.openxmlformats.org/officeDocument/2006/relationships/slideLayout" Id="rId1"/></Relationships>
</file>

<file path=ppt/slides/_rels/slide14.xml.rels><?xml version="1.0" encoding="UTF-8" standalone="yes"?><Relationships xmlns="http://schemas.openxmlformats.org/package/2006/relationships"><Relationship Target="../notesSlides/notesSlide14.xml" Type="http://schemas.openxmlformats.org/officeDocument/2006/relationships/notesSlide" Id="rId2"/><Relationship Target="../slideLayouts/slideLayout2.xml" Type="http://schemas.openxmlformats.org/officeDocument/2006/relationships/slideLayout" Id="rId1"/></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2.xml" Type="http://schemas.openxmlformats.org/officeDocument/2006/relationships/slideLayout" Id="rId1"/></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2.xml" Type="http://schemas.openxmlformats.org/officeDocument/2006/relationships/slideLayout" Id="rId1"/></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2.xml" Type="http://schemas.openxmlformats.org/officeDocument/2006/relationships/slideLayout" Id="rId1"/></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2.xml" Type="http://schemas.openxmlformats.org/officeDocument/2006/relationships/slideLayout" Id="rId1"/></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2.xml" Type="http://schemas.openxmlformats.org/officeDocument/2006/relationships/slideLayout" Id="rId1"/></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2.xml" Type="http://schemas.openxmlformats.org/officeDocument/2006/relationships/slideLayout" Id="rId1"/></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2.xml" Type="http://schemas.openxmlformats.org/officeDocument/2006/relationships/slideLayout" Id="rId1"/></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2.xml" Type="http://schemas.openxmlformats.org/officeDocument/2006/relationships/slideLayout" Id="rId1"/></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 name="Shape 22"/>
        <p:cNvGrpSpPr/>
        <p:nvPr/>
      </p:nvGrpSpPr>
      <p:grpSpPr>
        <a:xfrm>
          <a:off y="0" x="0"/>
          <a:ext cy="0" cx="0"/>
          <a:chOff y="0" x="0"/>
          <a:chExt cy="0" cx="0"/>
        </a:xfrm>
      </p:grpSpPr>
      <p:sp>
        <p:nvSpPr>
          <p:cNvPr id="23" name="Shape 23"/>
          <p:cNvSpPr txBox="1"/>
          <p:nvPr>
            <p:ph type="ctrTitle"/>
          </p:nvPr>
        </p:nvSpPr>
        <p:spPr>
          <a:xfrm>
            <a:off y="1583342" x="685800"/>
            <a:ext cy="1159856" cx="7772400"/>
          </a:xfrm>
          <a:prstGeom prst="rect">
            <a:avLst/>
          </a:prstGeom>
        </p:spPr>
        <p:txBody>
          <a:bodyPr bIns="91425" rIns="91425" lIns="91425" tIns="91425" anchor="b" anchorCtr="0">
            <a:noAutofit/>
          </a:bodyPr>
          <a:lstStyle/>
          <a:p>
            <a:pPr>
              <a:spcBef>
                <a:spcPts val="0"/>
              </a:spcBef>
              <a:buNone/>
            </a:pPr>
            <a:r>
              <a:rPr lang="en"/>
              <a:t>What is rhetoric?</a:t>
            </a:r>
          </a:p>
        </p:txBody>
      </p:sp>
      <p:sp>
        <p:nvSpPr>
          <p:cNvPr id="24" name="Shape 24"/>
          <p:cNvSpPr txBox="1"/>
          <p:nvPr>
            <p:ph idx="1" type="subTitle"/>
          </p:nvPr>
        </p:nvSpPr>
        <p:spPr>
          <a:xfrm>
            <a:off y="2840053" x="685800"/>
            <a:ext cy="784737" cx="7772400"/>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6" name="Shape 76"/>
        <p:cNvGrpSpPr/>
        <p:nvPr/>
      </p:nvGrpSpPr>
      <p:grpSpPr>
        <a:xfrm>
          <a:off y="0" x="0"/>
          <a:ext cy="0" cx="0"/>
          <a:chOff y="0" x="0"/>
          <a:chExt cy="0" cx="0"/>
        </a:xfrm>
      </p:grpSpPr>
      <p:sp>
        <p:nvSpPr>
          <p:cNvPr id="77" name="Shape 77"/>
          <p:cNvSpPr txBox="1"/>
          <p:nvPr>
            <p:ph type="title"/>
          </p:nvPr>
        </p:nvSpPr>
        <p:spPr>
          <a:xfrm>
            <a:off y="205978" x="457200"/>
            <a:ext cy="857400" cx="8229600"/>
          </a:xfrm>
          <a:prstGeom prst="rect">
            <a:avLst/>
          </a:prstGeom>
        </p:spPr>
        <p:txBody>
          <a:bodyPr bIns="91425" rIns="91425" lIns="91425" tIns="91425" anchor="b" anchorCtr="0">
            <a:noAutofit/>
          </a:bodyPr>
          <a:lstStyle/>
          <a:p>
            <a:pPr>
              <a:spcBef>
                <a:spcPts val="0"/>
              </a:spcBef>
              <a:buNone/>
            </a:pPr>
            <a:r>
              <a:rPr lang="en"/>
              <a:t>important terms</a:t>
            </a:r>
          </a:p>
        </p:txBody>
      </p:sp>
      <p:sp>
        <p:nvSpPr>
          <p:cNvPr id="78" name="Shape 78"/>
          <p:cNvSpPr txBox="1"/>
          <p:nvPr>
            <p:ph idx="1" type="body"/>
          </p:nvPr>
        </p:nvSpPr>
        <p:spPr>
          <a:xfrm>
            <a:off y="1200150" x="457200"/>
            <a:ext cy="3725699" cx="8229600"/>
          </a:xfrm>
          <a:prstGeom prst="rect">
            <a:avLst/>
          </a:prstGeom>
        </p:spPr>
        <p:txBody>
          <a:bodyPr bIns="91425" rIns="91425" lIns="91425" tIns="91425" anchor="t" anchorCtr="0">
            <a:noAutofit/>
          </a:bodyPr>
          <a:lstStyle/>
          <a:p>
            <a:pPr>
              <a:spcBef>
                <a:spcPts val="0"/>
              </a:spcBef>
              <a:buNone/>
            </a:pPr>
            <a:r>
              <a:rPr u="sng" lang="en"/>
              <a:t>logical fallacies:</a:t>
            </a:r>
            <a:r>
              <a:rPr lang="en"/>
              <a:t>  are mistakes in reasoning. </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2" name="Shape 82"/>
        <p:cNvGrpSpPr/>
        <p:nvPr/>
      </p:nvGrpSpPr>
      <p:grpSpPr>
        <a:xfrm>
          <a:off y="0" x="0"/>
          <a:ext cy="0" cx="0"/>
          <a:chOff y="0" x="0"/>
          <a:chExt cy="0" cx="0"/>
        </a:xfrm>
      </p:grpSpPr>
      <p:sp>
        <p:nvSpPr>
          <p:cNvPr id="83" name="Shape 83"/>
          <p:cNvSpPr txBox="1"/>
          <p:nvPr>
            <p:ph type="title"/>
          </p:nvPr>
        </p:nvSpPr>
        <p:spPr>
          <a:xfrm>
            <a:off y="205978" x="457200"/>
            <a:ext cy="857400" cx="8229600"/>
          </a:xfrm>
          <a:prstGeom prst="rect">
            <a:avLst/>
          </a:prstGeom>
        </p:spPr>
        <p:txBody>
          <a:bodyPr bIns="91425" rIns="91425" lIns="91425" tIns="91425" anchor="b" anchorCtr="0">
            <a:noAutofit/>
          </a:bodyPr>
          <a:lstStyle/>
          <a:p>
            <a:pPr>
              <a:spcBef>
                <a:spcPts val="0"/>
              </a:spcBef>
              <a:buNone/>
            </a:pPr>
            <a:r>
              <a:rPr lang="en"/>
              <a:t>important terms:</a:t>
            </a:r>
          </a:p>
        </p:txBody>
      </p:sp>
      <p:sp>
        <p:nvSpPr>
          <p:cNvPr id="84" name="Shape 84"/>
          <p:cNvSpPr txBox="1"/>
          <p:nvPr>
            <p:ph idx="1" type="body"/>
          </p:nvPr>
        </p:nvSpPr>
        <p:spPr>
          <a:xfrm>
            <a:off y="1200150" x="457200"/>
            <a:ext cy="3725699" cx="8229600"/>
          </a:xfrm>
          <a:prstGeom prst="rect">
            <a:avLst/>
          </a:prstGeom>
        </p:spPr>
        <p:txBody>
          <a:bodyPr bIns="91425" rIns="91425" lIns="91425" tIns="91425" anchor="t" anchorCtr="0">
            <a:noAutofit/>
          </a:bodyPr>
          <a:lstStyle/>
          <a:p>
            <a:pPr rtl="0">
              <a:spcBef>
                <a:spcPts val="0"/>
              </a:spcBef>
              <a:buNone/>
            </a:pPr>
            <a:r>
              <a:rPr sz="2400" lang="en"/>
              <a:t>persuasive language techniques:</a:t>
            </a:r>
          </a:p>
          <a:p>
            <a:pPr rtl="0">
              <a:spcBef>
                <a:spcPts val="0"/>
              </a:spcBef>
              <a:buNone/>
            </a:pPr>
            <a:r>
              <a:t/>
            </a:r>
            <a:endParaRPr sz="2400"/>
          </a:p>
          <a:p>
            <a:pPr rtl="0">
              <a:spcBef>
                <a:spcPts val="0"/>
              </a:spcBef>
              <a:buNone/>
            </a:pPr>
            <a:r>
              <a:rPr sz="2400" lang="en"/>
              <a:t>Most of the literary techniques we are familiar with can also be used in rhetoric (metaphors, similes, imagery, etc.)</a:t>
            </a:r>
          </a:p>
          <a:p>
            <a:pPr rtl="0">
              <a:spcBef>
                <a:spcPts val="0"/>
              </a:spcBef>
              <a:buNone/>
            </a:pPr>
            <a:r>
              <a:t/>
            </a:r>
            <a:endParaRPr sz="2400"/>
          </a:p>
          <a:p>
            <a:pPr>
              <a:spcBef>
                <a:spcPts val="0"/>
              </a:spcBef>
              <a:buNone/>
            </a:pPr>
            <a:r>
              <a:rPr sz="2400" lang="en"/>
              <a:t>Rhetoric has other language techniques too . . . </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8" name="Shape 88"/>
        <p:cNvGrpSpPr/>
        <p:nvPr/>
      </p:nvGrpSpPr>
      <p:grpSpPr>
        <a:xfrm>
          <a:off y="0" x="0"/>
          <a:ext cy="0" cx="0"/>
          <a:chOff y="0" x="0"/>
          <a:chExt cy="0" cx="0"/>
        </a:xfrm>
      </p:grpSpPr>
      <p:sp>
        <p:nvSpPr>
          <p:cNvPr id="89" name="Shape 89"/>
          <p:cNvSpPr txBox="1"/>
          <p:nvPr>
            <p:ph type="title"/>
          </p:nvPr>
        </p:nvSpPr>
        <p:spPr>
          <a:xfrm>
            <a:off y="205978" x="457200"/>
            <a:ext cy="857400" cx="8229600"/>
          </a:xfrm>
          <a:prstGeom prst="rect">
            <a:avLst/>
          </a:prstGeom>
        </p:spPr>
        <p:txBody>
          <a:bodyPr bIns="91425" rIns="91425" lIns="91425" tIns="91425" anchor="b" anchorCtr="0">
            <a:noAutofit/>
          </a:bodyPr>
          <a:lstStyle/>
          <a:p>
            <a:pPr>
              <a:spcBef>
                <a:spcPts val="0"/>
              </a:spcBef>
              <a:buNone/>
            </a:pPr>
            <a:r>
              <a:rPr lang="en"/>
              <a:t>important terms:</a:t>
            </a:r>
          </a:p>
        </p:txBody>
      </p:sp>
      <p:sp>
        <p:nvSpPr>
          <p:cNvPr id="90" name="Shape 90"/>
          <p:cNvSpPr txBox="1"/>
          <p:nvPr>
            <p:ph idx="1" type="body"/>
          </p:nvPr>
        </p:nvSpPr>
        <p:spPr>
          <a:xfrm>
            <a:off y="1200150" x="457200"/>
            <a:ext cy="3725699" cx="8229600"/>
          </a:xfrm>
          <a:prstGeom prst="rect">
            <a:avLst/>
          </a:prstGeom>
        </p:spPr>
        <p:txBody>
          <a:bodyPr bIns="91425" rIns="91425" lIns="91425" tIns="91425" anchor="t" anchorCtr="0">
            <a:noAutofit/>
          </a:bodyPr>
          <a:lstStyle/>
          <a:p>
            <a:pPr rtl="0">
              <a:spcBef>
                <a:spcPts val="0"/>
              </a:spcBef>
              <a:buNone/>
            </a:pPr>
            <a:r>
              <a:rPr u="sng" sz="2400" lang="en"/>
              <a:t>analogy:</a:t>
            </a:r>
            <a:r>
              <a:rPr sz="2400" lang="en"/>
              <a:t>  Explaining something by comparing it to something else that is already understood.</a:t>
            </a:r>
          </a:p>
          <a:p>
            <a:pPr rtl="0">
              <a:spcBef>
                <a:spcPts val="0"/>
              </a:spcBef>
              <a:buNone/>
            </a:pPr>
            <a:r>
              <a:t/>
            </a:r>
            <a:endParaRPr u="sng" sz="2400"/>
          </a:p>
          <a:p>
            <a:pPr rtl="0">
              <a:spcBef>
                <a:spcPts val="0"/>
              </a:spcBef>
              <a:buNone/>
            </a:pPr>
            <a:r>
              <a:rPr u="sng" sz="2400" lang="en"/>
              <a:t>anecdote:</a:t>
            </a:r>
            <a:r>
              <a:rPr sz="2400" lang="en"/>
              <a:t>  a personal story</a:t>
            </a:r>
          </a:p>
          <a:p>
            <a:pPr rtl="0">
              <a:spcBef>
                <a:spcPts val="0"/>
              </a:spcBef>
              <a:buNone/>
            </a:pPr>
            <a:r>
              <a:t/>
            </a:r>
            <a:endParaRPr u="sng" sz="2400"/>
          </a:p>
          <a:p>
            <a:pPr rtl="0">
              <a:spcBef>
                <a:spcPts val="0"/>
              </a:spcBef>
              <a:buNone/>
            </a:pPr>
            <a:r>
              <a:rPr u="sng" sz="2400" lang="en"/>
              <a:t>antithesis:</a:t>
            </a:r>
            <a:r>
              <a:rPr sz="2400" lang="en"/>
              <a:t>  Words, phrases, and ideas in extreme contrast:  (light/dark, good/evil, “Since I make the laws, I can also break the laws.”</a:t>
            </a:r>
          </a:p>
          <a:p>
            <a:pPr>
              <a:spcBef>
                <a:spcPts val="0"/>
              </a:spcBef>
              <a:buNone/>
            </a:pPr>
            <a:r>
              <a:t/>
            </a:r>
            <a:endParaRP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4" name="Shape 94"/>
        <p:cNvGrpSpPr/>
        <p:nvPr/>
      </p:nvGrpSpPr>
      <p:grpSpPr>
        <a:xfrm>
          <a:off y="0" x="0"/>
          <a:ext cy="0" cx="0"/>
          <a:chOff y="0" x="0"/>
          <a:chExt cy="0" cx="0"/>
        </a:xfrm>
      </p:grpSpPr>
      <p:sp>
        <p:nvSpPr>
          <p:cNvPr id="95" name="Shape 95"/>
          <p:cNvSpPr txBox="1"/>
          <p:nvPr>
            <p:ph type="title"/>
          </p:nvPr>
        </p:nvSpPr>
        <p:spPr>
          <a:xfrm>
            <a:off y="205978" x="457200"/>
            <a:ext cy="857400" cx="8229600"/>
          </a:xfrm>
          <a:prstGeom prst="rect">
            <a:avLst/>
          </a:prstGeom>
        </p:spPr>
        <p:txBody>
          <a:bodyPr bIns="91425" rIns="91425" lIns="91425" tIns="91425" anchor="b" anchorCtr="0">
            <a:noAutofit/>
          </a:bodyPr>
          <a:lstStyle/>
          <a:p>
            <a:pPr>
              <a:spcBef>
                <a:spcPts val="0"/>
              </a:spcBef>
              <a:buNone/>
            </a:pPr>
            <a:r>
              <a:rPr lang="en"/>
              <a:t>rhetorical language</a:t>
            </a:r>
          </a:p>
        </p:txBody>
      </p:sp>
      <p:sp>
        <p:nvSpPr>
          <p:cNvPr id="96" name="Shape 96"/>
          <p:cNvSpPr txBox="1"/>
          <p:nvPr>
            <p:ph idx="1" type="body"/>
          </p:nvPr>
        </p:nvSpPr>
        <p:spPr>
          <a:xfrm>
            <a:off y="877875" x="457200"/>
            <a:ext cy="4047900" cx="8229600"/>
          </a:xfrm>
          <a:prstGeom prst="rect">
            <a:avLst/>
          </a:prstGeom>
        </p:spPr>
        <p:txBody>
          <a:bodyPr bIns="91425" rIns="91425" lIns="91425" tIns="91425" anchor="t" anchorCtr="0">
            <a:noAutofit/>
          </a:bodyPr>
          <a:lstStyle/>
          <a:p>
            <a:pPr rtl="0">
              <a:spcBef>
                <a:spcPts val="0"/>
              </a:spcBef>
              <a:buNone/>
            </a:pPr>
            <a:r>
              <a:rPr u="sng" sz="1800" lang="en"/>
              <a:t>allusion:</a:t>
            </a:r>
            <a:r>
              <a:rPr sz="1800" lang="en"/>
              <a:t>  a reference to something (can be historical, religious, literary, etc.)</a:t>
            </a:r>
          </a:p>
          <a:p>
            <a:pPr rtl="0">
              <a:spcBef>
                <a:spcPts val="0"/>
              </a:spcBef>
              <a:buNone/>
            </a:pPr>
            <a:r>
              <a:t/>
            </a:r>
            <a:endParaRPr sz="1800"/>
          </a:p>
          <a:p>
            <a:pPr rtl="0">
              <a:spcBef>
                <a:spcPts val="0"/>
              </a:spcBef>
              <a:buNone/>
            </a:pPr>
            <a:r>
              <a:rPr u="sng" sz="1800" lang="en"/>
              <a:t>anaphora:</a:t>
            </a:r>
            <a:r>
              <a:rPr sz="1800" lang="en"/>
              <a:t>  repeating a word or phrase at the beginning of sentences.  (“I have a dream . . .”  “We shall fight them  . . .”  creates a powerful emotional effect. </a:t>
            </a:r>
          </a:p>
          <a:p>
            <a:pPr rtl="0">
              <a:spcBef>
                <a:spcPts val="0"/>
              </a:spcBef>
              <a:buNone/>
            </a:pPr>
            <a:r>
              <a:t/>
            </a:r>
            <a:endParaRPr u="sng" sz="1800"/>
          </a:p>
          <a:p>
            <a:pPr rtl="0">
              <a:spcBef>
                <a:spcPts val="0"/>
              </a:spcBef>
              <a:buNone/>
            </a:pPr>
            <a:r>
              <a:rPr u="sng" sz="1800" lang="en"/>
              <a:t>chiasmus:</a:t>
            </a:r>
            <a:r>
              <a:rPr sz="1800" lang="en"/>
              <a:t>  a balanced but opposite sentence construction:  “Ask not what your country can do for you . . .” </a:t>
            </a:r>
          </a:p>
          <a:p>
            <a:pPr rtl="0">
              <a:spcBef>
                <a:spcPts val="0"/>
              </a:spcBef>
              <a:buNone/>
            </a:pPr>
            <a:r>
              <a:t/>
            </a:r>
            <a:endParaRPr u="sng" sz="1800"/>
          </a:p>
          <a:p>
            <a:pPr rtl="0">
              <a:spcBef>
                <a:spcPts val="0"/>
              </a:spcBef>
              <a:buNone/>
            </a:pPr>
            <a:r>
              <a:rPr u="sng" sz="1800" lang="en"/>
              <a:t>hyperbole:</a:t>
            </a:r>
            <a:r>
              <a:rPr sz="1800" lang="en"/>
              <a:t>  extreme exaggeration</a:t>
            </a:r>
          </a:p>
          <a:p>
            <a:pPr rtl="0">
              <a:spcBef>
                <a:spcPts val="0"/>
              </a:spcBef>
              <a:buNone/>
            </a:pPr>
            <a:r>
              <a:rPr u="sng" sz="1800" lang="en"/>
              <a:t>understatement:</a:t>
            </a:r>
            <a:r>
              <a:rPr sz="1800" lang="en"/>
              <a:t>  deliberately representing something as smaller or less important than it is, for effect.   An ironic emphasis.  Saying “We didn’t do so well.” after your team gets clobbered. </a:t>
            </a:r>
          </a:p>
          <a:p>
            <a:pPr>
              <a:spcBef>
                <a:spcPts val="0"/>
              </a:spcBef>
              <a:buNone/>
            </a:pPr>
            <a:r>
              <a:t/>
            </a:r>
            <a:endParaRP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0" name="Shape 100"/>
        <p:cNvGrpSpPr/>
        <p:nvPr/>
      </p:nvGrpSpPr>
      <p:grpSpPr>
        <a:xfrm>
          <a:off y="0" x="0"/>
          <a:ext cy="0" cx="0"/>
          <a:chOff y="0" x="0"/>
          <a:chExt cy="0" cx="0"/>
        </a:xfrm>
      </p:grpSpPr>
      <p:sp>
        <p:nvSpPr>
          <p:cNvPr id="101" name="Shape 101"/>
          <p:cNvSpPr txBox="1"/>
          <p:nvPr>
            <p:ph type="title"/>
          </p:nvPr>
        </p:nvSpPr>
        <p:spPr>
          <a:xfrm>
            <a:off y="205978" x="457200"/>
            <a:ext cy="857400" cx="8229600"/>
          </a:xfrm>
          <a:prstGeom prst="rect">
            <a:avLst/>
          </a:prstGeom>
        </p:spPr>
        <p:txBody>
          <a:bodyPr bIns="91425" rIns="91425" lIns="91425" tIns="91425" anchor="b" anchorCtr="0">
            <a:noAutofit/>
          </a:bodyPr>
          <a:lstStyle/>
          <a:p>
            <a:pPr>
              <a:spcBef>
                <a:spcPts val="0"/>
              </a:spcBef>
              <a:buNone/>
            </a:pPr>
            <a:r>
              <a:rPr lang="en"/>
              <a:t>important terms:</a:t>
            </a:r>
          </a:p>
        </p:txBody>
      </p:sp>
      <p:sp>
        <p:nvSpPr>
          <p:cNvPr id="102" name="Shape 102"/>
          <p:cNvSpPr txBox="1"/>
          <p:nvPr>
            <p:ph idx="1" type="body"/>
          </p:nvPr>
        </p:nvSpPr>
        <p:spPr>
          <a:xfrm>
            <a:off y="1200150" x="457200"/>
            <a:ext cy="3725699" cx="8229600"/>
          </a:xfrm>
          <a:prstGeom prst="rect">
            <a:avLst/>
          </a:prstGeom>
        </p:spPr>
        <p:txBody>
          <a:bodyPr bIns="91425" rIns="91425" lIns="91425" tIns="91425" anchor="t" anchorCtr="0">
            <a:noAutofit/>
          </a:bodyPr>
          <a:lstStyle/>
          <a:p>
            <a:pPr rtl="0">
              <a:spcBef>
                <a:spcPts val="0"/>
              </a:spcBef>
              <a:buNone/>
            </a:pPr>
            <a:r>
              <a:rPr u="sng" sz="2400" lang="en"/>
              <a:t>repetition:</a:t>
            </a:r>
            <a:r>
              <a:rPr sz="2400" lang="en"/>
              <a:t>  using any technique more than once.  The easiest way for a writer/speaker to emphasize something.</a:t>
            </a:r>
          </a:p>
          <a:p>
            <a:pPr rtl="0">
              <a:spcBef>
                <a:spcPts val="0"/>
              </a:spcBef>
              <a:buNone/>
            </a:pPr>
            <a:r>
              <a:t/>
            </a:r>
            <a:endParaRPr sz="2400"/>
          </a:p>
          <a:p>
            <a:pPr rtl="0">
              <a:spcBef>
                <a:spcPts val="0"/>
              </a:spcBef>
              <a:buNone/>
            </a:pPr>
            <a:r>
              <a:rPr sz="2400" lang="en"/>
              <a:t>Sometimes this is so obvious we forget that it is a powerfully simple technique.  </a:t>
            </a:r>
          </a:p>
          <a:p>
            <a:pPr rtl="0">
              <a:spcBef>
                <a:spcPts val="0"/>
              </a:spcBef>
              <a:buNone/>
            </a:pPr>
            <a:r>
              <a:t/>
            </a:r>
            <a:endParaRPr u="sng" sz="2400"/>
          </a:p>
          <a:p>
            <a:pPr>
              <a:spcBef>
                <a:spcPts val="0"/>
              </a:spcBef>
              <a:buNone/>
            </a:pPr>
            <a:r>
              <a:t/>
            </a:r>
            <a:endParaRPr u="sng" sz="2400"/>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 name="Shape 28"/>
        <p:cNvGrpSpPr/>
        <p:nvPr/>
      </p:nvGrpSpPr>
      <p:grpSpPr>
        <a:xfrm>
          <a:off y="0" x="0"/>
          <a:ext cy="0" cx="0"/>
          <a:chOff y="0" x="0"/>
          <a:chExt cy="0" cx="0"/>
        </a:xfrm>
      </p:grpSpPr>
      <p:sp>
        <p:nvSpPr>
          <p:cNvPr id="29" name="Shape 29"/>
          <p:cNvSpPr txBox="1"/>
          <p:nvPr>
            <p:ph type="title"/>
          </p:nvPr>
        </p:nvSpPr>
        <p:spPr>
          <a:xfrm>
            <a:off y="205978" x="457200"/>
            <a:ext cy="857400" cx="8229600"/>
          </a:xfrm>
          <a:prstGeom prst="rect">
            <a:avLst/>
          </a:prstGeom>
        </p:spPr>
        <p:txBody>
          <a:bodyPr bIns="91425" rIns="91425" lIns="91425" tIns="91425" anchor="b" anchorCtr="0">
            <a:noAutofit/>
          </a:bodyPr>
          <a:lstStyle/>
          <a:p>
            <a:pPr>
              <a:spcBef>
                <a:spcPts val="0"/>
              </a:spcBef>
              <a:buNone/>
            </a:pPr>
            <a:r>
              <a:rPr lang="en"/>
              <a:t>Rhetoric</a:t>
            </a:r>
          </a:p>
        </p:txBody>
      </p:sp>
      <p:sp>
        <p:nvSpPr>
          <p:cNvPr id="30" name="Shape 30"/>
          <p:cNvSpPr txBox="1"/>
          <p:nvPr>
            <p:ph idx="1" type="body"/>
          </p:nvPr>
        </p:nvSpPr>
        <p:spPr>
          <a:xfrm>
            <a:off y="972900" x="457200"/>
            <a:ext cy="3952800" cx="8229600"/>
          </a:xfrm>
          <a:prstGeom prst="rect">
            <a:avLst/>
          </a:prstGeom>
        </p:spPr>
        <p:txBody>
          <a:bodyPr bIns="91425" rIns="91425" lIns="91425" tIns="91425" anchor="t" anchorCtr="0">
            <a:noAutofit/>
          </a:bodyPr>
          <a:lstStyle/>
          <a:p>
            <a:pPr rtl="0" lvl="0" indent="-381000" marL="457200">
              <a:spcBef>
                <a:spcPts val="0"/>
              </a:spcBef>
              <a:buClr>
                <a:schemeClr val="lt1"/>
              </a:buClr>
              <a:buSzPct val="100000"/>
              <a:buFont typeface="Arial"/>
              <a:buChar char="●"/>
            </a:pPr>
            <a:r>
              <a:rPr u="sng" sz="2400" lang="en"/>
              <a:t>Rhetoric</a:t>
            </a:r>
            <a:r>
              <a:rPr sz="2400" lang="en"/>
              <a:t> is the art of writing and speaking persuasively.  </a:t>
            </a:r>
          </a:p>
          <a:p>
            <a:pPr rtl="0" lvl="0" indent="-381000" marL="457200">
              <a:spcBef>
                <a:spcPts val="0"/>
              </a:spcBef>
              <a:buClr>
                <a:schemeClr val="lt1"/>
              </a:buClr>
              <a:buSzPct val="100000"/>
              <a:buFont typeface="Arial"/>
              <a:buChar char="●"/>
            </a:pPr>
            <a:r>
              <a:rPr sz="2400" lang="en"/>
              <a:t>Authors use a variety of tricks and tools to make their message memorable and effective.  These are often referred to as </a:t>
            </a:r>
            <a:r>
              <a:rPr u="sng" sz="2400" lang="en"/>
              <a:t>techniques, devices, or strategies</a:t>
            </a:r>
            <a:r>
              <a:rPr sz="2400" lang="en"/>
              <a:t>.</a:t>
            </a:r>
          </a:p>
          <a:p>
            <a:pPr lvl="0" indent="-381000" marL="457200">
              <a:spcBef>
                <a:spcPts val="0"/>
              </a:spcBef>
              <a:buClr>
                <a:schemeClr val="lt1"/>
              </a:buClr>
              <a:buSzPct val="100000"/>
              <a:buFont typeface="Arial"/>
              <a:buChar char="●"/>
            </a:pPr>
            <a:r>
              <a:rPr sz="2400" lang="en"/>
              <a:t>In fiction, they are often referred to as </a:t>
            </a:r>
            <a:r>
              <a:rPr u="sng" sz="2400" lang="en"/>
              <a:t>literary</a:t>
            </a:r>
            <a:r>
              <a:rPr sz="2400" lang="en"/>
              <a:t> or </a:t>
            </a:r>
            <a:r>
              <a:rPr u="sng" sz="2400" lang="en"/>
              <a:t>narrative</a:t>
            </a:r>
            <a:r>
              <a:rPr sz="2400" lang="en"/>
              <a:t> techniques, but they all serve the same purpose:  </a:t>
            </a:r>
            <a:r>
              <a:rPr sz="2400" lang="en" i="1"/>
              <a:t>to communicate ideas</a:t>
            </a:r>
            <a:r>
              <a:rPr sz="2400" lang="en"/>
              <a:t>.  </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4" name="Shape 34"/>
        <p:cNvGrpSpPr/>
        <p:nvPr/>
      </p:nvGrpSpPr>
      <p:grpSpPr>
        <a:xfrm>
          <a:off y="0" x="0"/>
          <a:ext cy="0" cx="0"/>
          <a:chOff y="0" x="0"/>
          <a:chExt cy="0" cx="0"/>
        </a:xfrm>
      </p:grpSpPr>
      <p:sp>
        <p:nvSpPr>
          <p:cNvPr id="35" name="Shape 35"/>
          <p:cNvSpPr txBox="1"/>
          <p:nvPr>
            <p:ph type="title"/>
          </p:nvPr>
        </p:nvSpPr>
        <p:spPr>
          <a:xfrm>
            <a:off y="205978" x="457200"/>
            <a:ext cy="857400" cx="8229600"/>
          </a:xfrm>
          <a:prstGeom prst="rect">
            <a:avLst/>
          </a:prstGeom>
        </p:spPr>
        <p:txBody>
          <a:bodyPr bIns="91425" rIns="91425" lIns="91425" tIns="91425" anchor="b" anchorCtr="0">
            <a:noAutofit/>
          </a:bodyPr>
          <a:lstStyle/>
          <a:p>
            <a:pPr>
              <a:spcBef>
                <a:spcPts val="0"/>
              </a:spcBef>
              <a:buNone/>
            </a:pPr>
            <a:r>
              <a:rPr lang="en"/>
              <a:t>important terminology</a:t>
            </a:r>
          </a:p>
        </p:txBody>
      </p:sp>
      <p:sp>
        <p:nvSpPr>
          <p:cNvPr id="36" name="Shape 36"/>
          <p:cNvSpPr txBox="1"/>
          <p:nvPr>
            <p:ph idx="1" type="body"/>
          </p:nvPr>
        </p:nvSpPr>
        <p:spPr>
          <a:xfrm>
            <a:off y="1200150" x="457200"/>
            <a:ext cy="3725699" cx="8229600"/>
          </a:xfrm>
          <a:prstGeom prst="rect">
            <a:avLst/>
          </a:prstGeom>
        </p:spPr>
        <p:txBody>
          <a:bodyPr bIns="91425" rIns="91425" lIns="91425" tIns="91425" anchor="t" anchorCtr="0">
            <a:noAutofit/>
          </a:bodyPr>
          <a:lstStyle/>
          <a:p>
            <a:pPr rtl="0">
              <a:spcBef>
                <a:spcPts val="0"/>
              </a:spcBef>
              <a:buNone/>
            </a:pPr>
            <a:r>
              <a:rPr u="sng" sz="2400" lang="en"/>
              <a:t>purpose</a:t>
            </a:r>
            <a:r>
              <a:rPr sz="2400" lang="en"/>
              <a:t>: The ultimate goal of an argument, expressed in an infinitive statement:  </a:t>
            </a:r>
            <a:r>
              <a:rPr sz="2400" lang="en" i="1"/>
              <a:t>“To convince the audience that abortion is wrong.”</a:t>
            </a:r>
          </a:p>
          <a:p>
            <a:pPr rtl="0" lvl="0">
              <a:spcBef>
                <a:spcPts val="0"/>
              </a:spcBef>
              <a:buNone/>
            </a:pPr>
            <a:r>
              <a:t/>
            </a:r>
            <a:endParaRPr sz="2400" i="1"/>
          </a:p>
          <a:p>
            <a:pPr rtl="0">
              <a:spcBef>
                <a:spcPts val="0"/>
              </a:spcBef>
              <a:buNone/>
            </a:pPr>
            <a:r>
              <a:rPr u="sng" sz="2400" lang="en"/>
              <a:t>audience:</a:t>
            </a:r>
            <a:r>
              <a:rPr sz="2400" lang="en"/>
              <a:t>  The targeted audience or listeners.</a:t>
            </a:r>
          </a:p>
          <a:p>
            <a:pPr rtl="0" lvl="0">
              <a:spcBef>
                <a:spcPts val="0"/>
              </a:spcBef>
              <a:buNone/>
            </a:pPr>
            <a:r>
              <a:t/>
            </a:r>
            <a:endParaRPr sz="2400"/>
          </a:p>
          <a:p>
            <a:pPr lvl="0">
              <a:spcBef>
                <a:spcPts val="0"/>
              </a:spcBef>
              <a:buNone/>
            </a:pPr>
            <a:r>
              <a:rPr u="sng" sz="2400" lang="en"/>
              <a:t>context:</a:t>
            </a:r>
            <a:r>
              <a:rPr sz="2400" lang="en"/>
              <a:t>  The situation or occasion that inspired the speech/essay.  </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0" name="Shape 40"/>
        <p:cNvGrpSpPr/>
        <p:nvPr/>
      </p:nvGrpSpPr>
      <p:grpSpPr>
        <a:xfrm>
          <a:off y="0" x="0"/>
          <a:ext cy="0" cx="0"/>
          <a:chOff y="0" x="0"/>
          <a:chExt cy="0" cx="0"/>
        </a:xfrm>
      </p:grpSpPr>
      <p:sp>
        <p:nvSpPr>
          <p:cNvPr id="41" name="Shape 41"/>
          <p:cNvSpPr txBox="1"/>
          <p:nvPr>
            <p:ph type="title"/>
          </p:nvPr>
        </p:nvSpPr>
        <p:spPr>
          <a:xfrm>
            <a:off y="205978" x="457200"/>
            <a:ext cy="857400" cx="8229600"/>
          </a:xfrm>
          <a:prstGeom prst="rect">
            <a:avLst/>
          </a:prstGeom>
        </p:spPr>
        <p:txBody>
          <a:bodyPr bIns="91425" rIns="91425" lIns="91425" tIns="91425" anchor="b" anchorCtr="0">
            <a:noAutofit/>
          </a:bodyPr>
          <a:lstStyle/>
          <a:p>
            <a:pPr>
              <a:spcBef>
                <a:spcPts val="0"/>
              </a:spcBef>
              <a:buNone/>
            </a:pPr>
            <a:r>
              <a:rPr lang="en"/>
              <a:t>important terminology</a:t>
            </a:r>
          </a:p>
        </p:txBody>
      </p:sp>
      <p:sp>
        <p:nvSpPr>
          <p:cNvPr id="42" name="Shape 42"/>
          <p:cNvSpPr txBox="1"/>
          <p:nvPr>
            <p:ph idx="1" type="body"/>
          </p:nvPr>
        </p:nvSpPr>
        <p:spPr>
          <a:xfrm>
            <a:off y="1188900" x="457200"/>
            <a:ext cy="3725699" cx="8229600"/>
          </a:xfrm>
          <a:prstGeom prst="rect">
            <a:avLst/>
          </a:prstGeom>
        </p:spPr>
        <p:txBody>
          <a:bodyPr bIns="91425" rIns="91425" lIns="91425" tIns="91425" anchor="t" anchorCtr="0">
            <a:noAutofit/>
          </a:bodyPr>
          <a:lstStyle/>
          <a:p>
            <a:pPr rtl="0">
              <a:spcBef>
                <a:spcPts val="0"/>
              </a:spcBef>
              <a:buNone/>
            </a:pPr>
            <a:r>
              <a:rPr u="sng" sz="1800" lang="en"/>
              <a:t>thesis/claim:</a:t>
            </a:r>
            <a:r>
              <a:rPr sz="1800" lang="en"/>
              <a:t>  The basic argument that the writer must support and prove.</a:t>
            </a:r>
          </a:p>
          <a:p>
            <a:pPr rtl="0">
              <a:spcBef>
                <a:spcPts val="0"/>
              </a:spcBef>
              <a:buNone/>
            </a:pPr>
            <a:r>
              <a:t/>
            </a:r>
            <a:endParaRPr sz="1800"/>
          </a:p>
          <a:p>
            <a:pPr rtl="0">
              <a:spcBef>
                <a:spcPts val="0"/>
              </a:spcBef>
              <a:buNone/>
            </a:pPr>
            <a:r>
              <a:rPr u="sng" sz="1800" lang="en"/>
              <a:t>main point/assertion:</a:t>
            </a:r>
            <a:r>
              <a:rPr sz="1800" lang="en"/>
              <a:t>  A statement that supports the thesis.</a:t>
            </a:r>
          </a:p>
          <a:p>
            <a:pPr rtl="0">
              <a:spcBef>
                <a:spcPts val="0"/>
              </a:spcBef>
              <a:buNone/>
            </a:pPr>
            <a:r>
              <a:t/>
            </a:r>
            <a:endParaRPr sz="1800"/>
          </a:p>
          <a:p>
            <a:pPr rtl="0">
              <a:spcBef>
                <a:spcPts val="0"/>
              </a:spcBef>
              <a:buNone/>
            </a:pPr>
            <a:r>
              <a:rPr u="sng" sz="1800" lang="en"/>
              <a:t>evidence/support:</a:t>
            </a:r>
            <a:r>
              <a:rPr sz="1800" lang="en"/>
              <a:t>  proof, data, statistics, examples, evidence.</a:t>
            </a:r>
          </a:p>
          <a:p>
            <a:pPr rtl="0">
              <a:spcBef>
                <a:spcPts val="0"/>
              </a:spcBef>
              <a:buNone/>
            </a:pPr>
            <a:r>
              <a:t/>
            </a:r>
            <a:endParaRPr sz="1800"/>
          </a:p>
          <a:p>
            <a:pPr>
              <a:spcBef>
                <a:spcPts val="0"/>
              </a:spcBef>
              <a:buNone/>
            </a:pPr>
            <a:r>
              <a:rPr u="sng" sz="1800" lang="en"/>
              <a:t>commentary:</a:t>
            </a:r>
            <a:r>
              <a:rPr sz="1800" lang="en"/>
              <a:t>  The writer’s reasoning, thoughts, elaboration, analysis, that explains how the evidence supports the main point.  </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6" name="Shape 46"/>
        <p:cNvGrpSpPr/>
        <p:nvPr/>
      </p:nvGrpSpPr>
      <p:grpSpPr>
        <a:xfrm>
          <a:off y="0" x="0"/>
          <a:ext cy="0" cx="0"/>
          <a:chOff y="0" x="0"/>
          <a:chExt cy="0" cx="0"/>
        </a:xfrm>
      </p:grpSpPr>
      <p:sp>
        <p:nvSpPr>
          <p:cNvPr id="47" name="Shape 47"/>
          <p:cNvSpPr txBox="1"/>
          <p:nvPr>
            <p:ph type="title"/>
          </p:nvPr>
        </p:nvSpPr>
        <p:spPr>
          <a:xfrm>
            <a:off y="205978" x="457200"/>
            <a:ext cy="857400" cx="8229600"/>
          </a:xfrm>
          <a:prstGeom prst="rect">
            <a:avLst/>
          </a:prstGeom>
        </p:spPr>
        <p:txBody>
          <a:bodyPr bIns="91425" rIns="91425" lIns="91425" tIns="91425" anchor="b" anchorCtr="0">
            <a:noAutofit/>
          </a:bodyPr>
          <a:lstStyle/>
          <a:p>
            <a:pPr>
              <a:spcBef>
                <a:spcPts val="0"/>
              </a:spcBef>
              <a:buNone/>
            </a:pPr>
            <a:r>
              <a:rPr lang="en"/>
              <a:t>important terms:</a:t>
            </a:r>
          </a:p>
        </p:txBody>
      </p:sp>
      <p:sp>
        <p:nvSpPr>
          <p:cNvPr id="48" name="Shape 48"/>
          <p:cNvSpPr txBox="1"/>
          <p:nvPr>
            <p:ph idx="1" type="body"/>
          </p:nvPr>
        </p:nvSpPr>
        <p:spPr>
          <a:xfrm>
            <a:off y="1200150" x="457200"/>
            <a:ext cy="3725699" cx="8229600"/>
          </a:xfrm>
          <a:prstGeom prst="rect">
            <a:avLst/>
          </a:prstGeom>
        </p:spPr>
        <p:txBody>
          <a:bodyPr bIns="91425" rIns="91425" lIns="91425" tIns="91425" anchor="t" anchorCtr="0">
            <a:noAutofit/>
          </a:bodyPr>
          <a:lstStyle/>
          <a:p>
            <a:pPr rtl="0">
              <a:spcBef>
                <a:spcPts val="0"/>
              </a:spcBef>
              <a:buNone/>
            </a:pPr>
            <a:r>
              <a:rPr u="sng" sz="2400" lang="en"/>
              <a:t>counter-argument/concession:</a:t>
            </a:r>
            <a:r>
              <a:rPr sz="2400" lang="en"/>
              <a:t>  Acknowledging and refuting an opposing viewpoint. </a:t>
            </a:r>
          </a:p>
          <a:p>
            <a:pPr rtl="0">
              <a:spcBef>
                <a:spcPts val="0"/>
              </a:spcBef>
              <a:buNone/>
            </a:pPr>
            <a:r>
              <a:t/>
            </a:r>
            <a:endParaRPr sz="2400"/>
          </a:p>
          <a:p>
            <a:pPr rtl="0">
              <a:spcBef>
                <a:spcPts val="0"/>
              </a:spcBef>
              <a:buNone/>
            </a:pPr>
            <a:r>
              <a:rPr sz="2400" lang="en"/>
              <a:t>Some phrases that indicate a counterargument:</a:t>
            </a:r>
            <a:r>
              <a:rPr sz="2400" lang="en" i="1"/>
              <a:t> </a:t>
            </a:r>
          </a:p>
          <a:p>
            <a:pPr rtl="0">
              <a:spcBef>
                <a:spcPts val="0"/>
              </a:spcBef>
              <a:buNone/>
            </a:pPr>
            <a:r>
              <a:t/>
            </a:r>
            <a:endParaRPr sz="2400" i="1"/>
          </a:p>
          <a:p>
            <a:pPr>
              <a:spcBef>
                <a:spcPts val="0"/>
              </a:spcBef>
              <a:buNone/>
            </a:pPr>
            <a:r>
              <a:rPr sz="2400" lang="en" i="1"/>
              <a:t>While it is true that . . .  Admittedly . . .  Even though . . .  Some would argue that. . .</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2" name="Shape 52"/>
        <p:cNvGrpSpPr/>
        <p:nvPr/>
      </p:nvGrpSpPr>
      <p:grpSpPr>
        <a:xfrm>
          <a:off y="0" x="0"/>
          <a:ext cy="0" cx="0"/>
          <a:chOff y="0" x="0"/>
          <a:chExt cy="0" cx="0"/>
        </a:xfrm>
      </p:grpSpPr>
      <p:sp>
        <p:nvSpPr>
          <p:cNvPr id="53" name="Shape 53"/>
          <p:cNvSpPr txBox="1"/>
          <p:nvPr>
            <p:ph type="title"/>
          </p:nvPr>
        </p:nvSpPr>
        <p:spPr>
          <a:xfrm>
            <a:off y="205978" x="457200"/>
            <a:ext cy="857400" cx="8229600"/>
          </a:xfrm>
          <a:prstGeom prst="rect">
            <a:avLst/>
          </a:prstGeom>
        </p:spPr>
        <p:txBody>
          <a:bodyPr bIns="91425" rIns="91425" lIns="91425" tIns="91425" anchor="b" anchorCtr="0">
            <a:noAutofit/>
          </a:bodyPr>
          <a:lstStyle/>
          <a:p>
            <a:pPr>
              <a:spcBef>
                <a:spcPts val="0"/>
              </a:spcBef>
              <a:buNone/>
            </a:pPr>
            <a:r>
              <a:rPr lang="en"/>
              <a:t>Ways to respond to an argument:</a:t>
            </a:r>
          </a:p>
        </p:txBody>
      </p:sp>
      <p:sp>
        <p:nvSpPr>
          <p:cNvPr id="54" name="Shape 54"/>
          <p:cNvSpPr txBox="1"/>
          <p:nvPr>
            <p:ph idx="1" type="body"/>
          </p:nvPr>
        </p:nvSpPr>
        <p:spPr>
          <a:xfrm>
            <a:off y="1063375" x="457200"/>
            <a:ext cy="3862500" cx="8229600"/>
          </a:xfrm>
          <a:prstGeom prst="rect">
            <a:avLst/>
          </a:prstGeom>
        </p:spPr>
        <p:txBody>
          <a:bodyPr bIns="91425" rIns="91425" lIns="91425" tIns="91425" anchor="t" anchorCtr="0">
            <a:noAutofit/>
          </a:bodyPr>
          <a:lstStyle/>
          <a:p>
            <a:pPr rtl="0">
              <a:spcBef>
                <a:spcPts val="0"/>
              </a:spcBef>
              <a:buNone/>
            </a:pPr>
            <a:r>
              <a:rPr u="sng" sz="1800" lang="en"/>
              <a:t>defend/support:</a:t>
            </a:r>
            <a:r>
              <a:rPr sz="1800" lang="en"/>
              <a:t>  to agree with an argument</a:t>
            </a:r>
          </a:p>
          <a:p>
            <a:pPr rtl="0">
              <a:spcBef>
                <a:spcPts val="0"/>
              </a:spcBef>
              <a:buNone/>
            </a:pPr>
            <a:r>
              <a:t/>
            </a:r>
            <a:endParaRPr sz="1800"/>
          </a:p>
          <a:p>
            <a:pPr rtl="0">
              <a:spcBef>
                <a:spcPts val="0"/>
              </a:spcBef>
              <a:buNone/>
            </a:pPr>
            <a:r>
              <a:rPr u="sng" sz="1800" lang="en"/>
              <a:t>challenge/refute:</a:t>
            </a:r>
            <a:r>
              <a:rPr sz="1800" lang="en"/>
              <a:t>  to disagree with an argument</a:t>
            </a:r>
          </a:p>
          <a:p>
            <a:pPr rtl="0">
              <a:spcBef>
                <a:spcPts val="0"/>
              </a:spcBef>
              <a:buNone/>
            </a:pPr>
            <a:r>
              <a:t/>
            </a:r>
            <a:endParaRPr sz="1800"/>
          </a:p>
          <a:p>
            <a:pPr>
              <a:spcBef>
                <a:spcPts val="0"/>
              </a:spcBef>
              <a:buNone/>
            </a:pPr>
            <a:r>
              <a:rPr u="sng" sz="1800" lang="en"/>
              <a:t>qualify:</a:t>
            </a:r>
            <a:r>
              <a:rPr sz="1800" lang="en"/>
              <a:t>  Used when an issue is not so “black and white” or absolute.  Perhaps you agree in some situations but not in others.  This approach requires more finesse, and shows that you have thought deeply about the argument and considered all the variables and contexts. </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8" name="Shape 58"/>
        <p:cNvGrpSpPr/>
        <p:nvPr/>
      </p:nvGrpSpPr>
      <p:grpSpPr>
        <a:xfrm>
          <a:off y="0" x="0"/>
          <a:ext cy="0" cx="0"/>
          <a:chOff y="0" x="0"/>
          <a:chExt cy="0" cx="0"/>
        </a:xfrm>
      </p:grpSpPr>
      <p:sp>
        <p:nvSpPr>
          <p:cNvPr id="59" name="Shape 59"/>
          <p:cNvSpPr txBox="1"/>
          <p:nvPr>
            <p:ph type="title"/>
          </p:nvPr>
        </p:nvSpPr>
        <p:spPr>
          <a:xfrm>
            <a:off y="205978" x="457200"/>
            <a:ext cy="857400" cx="8229600"/>
          </a:xfrm>
          <a:prstGeom prst="rect">
            <a:avLst/>
          </a:prstGeom>
        </p:spPr>
        <p:txBody>
          <a:bodyPr bIns="91425" rIns="91425" lIns="91425" tIns="91425" anchor="b" anchorCtr="0">
            <a:noAutofit/>
          </a:bodyPr>
          <a:lstStyle/>
          <a:p>
            <a:pPr>
              <a:spcBef>
                <a:spcPts val="0"/>
              </a:spcBef>
              <a:buNone/>
            </a:pPr>
            <a:r>
              <a:rPr lang="en"/>
              <a:t>important terms:</a:t>
            </a:r>
          </a:p>
        </p:txBody>
      </p:sp>
      <p:sp>
        <p:nvSpPr>
          <p:cNvPr id="60" name="Shape 60"/>
          <p:cNvSpPr txBox="1"/>
          <p:nvPr>
            <p:ph idx="1" type="body"/>
          </p:nvPr>
        </p:nvSpPr>
        <p:spPr>
          <a:xfrm>
            <a:off y="1063375" x="457200"/>
            <a:ext cy="3725699" cx="8229600"/>
          </a:xfrm>
          <a:prstGeom prst="rect">
            <a:avLst/>
          </a:prstGeom>
        </p:spPr>
        <p:txBody>
          <a:bodyPr bIns="91425" rIns="91425" lIns="91425" tIns="91425" anchor="t" anchorCtr="0">
            <a:noAutofit/>
          </a:bodyPr>
          <a:lstStyle/>
          <a:p>
            <a:pPr rtl="0">
              <a:spcBef>
                <a:spcPts val="0"/>
              </a:spcBef>
              <a:buNone/>
            </a:pPr>
            <a:r>
              <a:rPr u="sng" sz="2400" lang="en"/>
              <a:t>appeal:</a:t>
            </a:r>
            <a:r>
              <a:rPr sz="2400" lang="en"/>
              <a:t>  a specific persuasive approach. </a:t>
            </a:r>
          </a:p>
          <a:p>
            <a:pPr rtl="0">
              <a:spcBef>
                <a:spcPts val="0"/>
              </a:spcBef>
              <a:buNone/>
            </a:pPr>
            <a:r>
              <a:t/>
            </a:r>
            <a:endParaRPr sz="2400"/>
          </a:p>
          <a:p>
            <a:pPr rtl="0">
              <a:spcBef>
                <a:spcPts val="0"/>
              </a:spcBef>
              <a:buNone/>
            </a:pPr>
            <a:r>
              <a:rPr u="sng" sz="2400" lang="en"/>
              <a:t>Aristotle’s rhetorical appeals: </a:t>
            </a:r>
            <a:r>
              <a:rPr sz="2400" lang="en"/>
              <a:t> (logos, ethos, pathos)</a:t>
            </a:r>
          </a:p>
          <a:p>
            <a:pPr rtl="0">
              <a:spcBef>
                <a:spcPts val="0"/>
              </a:spcBef>
              <a:buNone/>
            </a:pPr>
            <a:r>
              <a:t/>
            </a:r>
            <a:endParaRPr sz="2400"/>
          </a:p>
          <a:p>
            <a:pPr rtl="0" lvl="0">
              <a:lnSpc>
                <a:spcPct val="115000"/>
              </a:lnSpc>
              <a:spcBef>
                <a:spcPts val="700"/>
              </a:spcBef>
              <a:buClr>
                <a:schemeClr val="dk1"/>
              </a:buClr>
              <a:buSzPct val="61111"/>
              <a:buFont typeface="Arial"/>
              <a:buNone/>
            </a:pPr>
            <a:r>
              <a:rPr sz="1800" lang="en">
                <a:solidFill>
                  <a:srgbClr val="FFFFFF"/>
                </a:solidFill>
              </a:rPr>
              <a:t>An effective appeal takes into account the feelings and beliefs of the audience, as well as aspects of our human nature.  Appeals can be very specific:  one can appeal to an audience’s sense of fear, compassion, sex, patriotism, injustice, spirituality, guilt, etc.  </a:t>
            </a:r>
          </a:p>
          <a:p>
            <a:pPr>
              <a:spcBef>
                <a:spcPts val="0"/>
              </a:spcBef>
              <a:buNone/>
            </a:pPr>
            <a:r>
              <a:t/>
            </a:r>
            <a:endParaRPr sz="1800"/>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4" name="Shape 64"/>
        <p:cNvGrpSpPr/>
        <p:nvPr/>
      </p:nvGrpSpPr>
      <p:grpSpPr>
        <a:xfrm>
          <a:off y="0" x="0"/>
          <a:ext cy="0" cx="0"/>
          <a:chOff y="0" x="0"/>
          <a:chExt cy="0" cx="0"/>
        </a:xfrm>
      </p:grpSpPr>
      <p:sp>
        <p:nvSpPr>
          <p:cNvPr id="65" name="Shape 65"/>
          <p:cNvSpPr txBox="1"/>
          <p:nvPr>
            <p:ph type="title"/>
          </p:nvPr>
        </p:nvSpPr>
        <p:spPr>
          <a:xfrm>
            <a:off y="205978" x="457200"/>
            <a:ext cy="857400" cx="8229600"/>
          </a:xfrm>
          <a:prstGeom prst="rect">
            <a:avLst/>
          </a:prstGeom>
        </p:spPr>
        <p:txBody>
          <a:bodyPr bIns="91425" rIns="91425" lIns="91425" tIns="91425" anchor="b" anchorCtr="0">
            <a:noAutofit/>
          </a:bodyPr>
          <a:lstStyle/>
          <a:p>
            <a:pPr>
              <a:spcBef>
                <a:spcPts val="0"/>
              </a:spcBef>
              <a:buNone/>
            </a:pPr>
            <a:r>
              <a:rPr lang="en"/>
              <a:t>important terms:	</a:t>
            </a:r>
          </a:p>
        </p:txBody>
      </p:sp>
      <p:sp>
        <p:nvSpPr>
          <p:cNvPr id="66" name="Shape 66"/>
          <p:cNvSpPr txBox="1"/>
          <p:nvPr>
            <p:ph idx="1" type="body"/>
          </p:nvPr>
        </p:nvSpPr>
        <p:spPr>
          <a:xfrm>
            <a:off y="1200150" x="457200"/>
            <a:ext cy="3725699" cx="8229600"/>
          </a:xfrm>
          <a:prstGeom prst="rect">
            <a:avLst/>
          </a:prstGeom>
        </p:spPr>
        <p:txBody>
          <a:bodyPr bIns="91425" rIns="91425" lIns="91425" tIns="91425" anchor="t" anchorCtr="0">
            <a:noAutofit/>
          </a:bodyPr>
          <a:lstStyle/>
          <a:p>
            <a:pPr rtl="0">
              <a:spcBef>
                <a:spcPts val="0"/>
              </a:spcBef>
              <a:buNone/>
            </a:pPr>
            <a:r>
              <a:rPr u="sng" sz="2400" lang="en"/>
              <a:t>types of evidence:</a:t>
            </a:r>
          </a:p>
          <a:p>
            <a:pPr rtl="0">
              <a:spcBef>
                <a:spcPts val="0"/>
              </a:spcBef>
              <a:buNone/>
            </a:pPr>
            <a:r>
              <a:t/>
            </a:r>
            <a:endParaRPr u="sng" sz="2400"/>
          </a:p>
          <a:p>
            <a:pPr rtl="0">
              <a:spcBef>
                <a:spcPts val="0"/>
              </a:spcBef>
              <a:buNone/>
            </a:pPr>
            <a:r>
              <a:rPr u="sng" sz="2400" lang="en"/>
              <a:t>empirical:</a:t>
            </a:r>
            <a:r>
              <a:rPr sz="2400" lang="en"/>
              <a:t>   based on observation and experimentation</a:t>
            </a:r>
          </a:p>
          <a:p>
            <a:pPr rtl="0">
              <a:spcBef>
                <a:spcPts val="0"/>
              </a:spcBef>
              <a:buNone/>
            </a:pPr>
            <a:r>
              <a:t/>
            </a:r>
            <a:endParaRPr u="sng" sz="2400"/>
          </a:p>
          <a:p>
            <a:pPr rtl="0">
              <a:spcBef>
                <a:spcPts val="0"/>
              </a:spcBef>
              <a:buNone/>
            </a:pPr>
            <a:r>
              <a:rPr u="sng" sz="2400" lang="en"/>
              <a:t>logical:</a:t>
            </a:r>
            <a:r>
              <a:rPr sz="2400" lang="en"/>
              <a:t>  based on reasoning</a:t>
            </a:r>
          </a:p>
          <a:p>
            <a:pPr rtl="0">
              <a:spcBef>
                <a:spcPts val="0"/>
              </a:spcBef>
              <a:buNone/>
            </a:pPr>
            <a:r>
              <a:t/>
            </a:r>
            <a:endParaRPr u="sng" sz="2400"/>
          </a:p>
          <a:p>
            <a:pPr>
              <a:spcBef>
                <a:spcPts val="0"/>
              </a:spcBef>
              <a:buNone/>
            </a:pPr>
            <a:r>
              <a:rPr u="sng" sz="2400" lang="en"/>
              <a:t>anecdotal:</a:t>
            </a:r>
            <a:r>
              <a:rPr sz="2400" lang="en"/>
              <a:t>  based on personal experiences (somewhat less reliable)</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0" name="Shape 70"/>
        <p:cNvGrpSpPr/>
        <p:nvPr/>
      </p:nvGrpSpPr>
      <p:grpSpPr>
        <a:xfrm>
          <a:off y="0" x="0"/>
          <a:ext cy="0" cx="0"/>
          <a:chOff y="0" x="0"/>
          <a:chExt cy="0" cx="0"/>
        </a:xfrm>
      </p:grpSpPr>
      <p:sp>
        <p:nvSpPr>
          <p:cNvPr id="71" name="Shape 71"/>
          <p:cNvSpPr txBox="1"/>
          <p:nvPr>
            <p:ph type="title"/>
          </p:nvPr>
        </p:nvSpPr>
        <p:spPr>
          <a:xfrm>
            <a:off y="205978" x="457200"/>
            <a:ext cy="857400" cx="8229600"/>
          </a:xfrm>
          <a:prstGeom prst="rect">
            <a:avLst/>
          </a:prstGeom>
        </p:spPr>
        <p:txBody>
          <a:bodyPr bIns="91425" rIns="91425" lIns="91425" tIns="91425" anchor="b" anchorCtr="0">
            <a:noAutofit/>
          </a:bodyPr>
          <a:lstStyle/>
          <a:p>
            <a:pPr>
              <a:spcBef>
                <a:spcPts val="0"/>
              </a:spcBef>
              <a:buNone/>
            </a:pPr>
            <a:r>
              <a:rPr lang="en"/>
              <a:t>important terms:</a:t>
            </a:r>
          </a:p>
        </p:txBody>
      </p:sp>
      <p:sp>
        <p:nvSpPr>
          <p:cNvPr id="72" name="Shape 72"/>
          <p:cNvSpPr txBox="1"/>
          <p:nvPr>
            <p:ph idx="1" type="body"/>
          </p:nvPr>
        </p:nvSpPr>
        <p:spPr>
          <a:xfrm>
            <a:off y="1177625" x="457200"/>
            <a:ext cy="3725699" cx="8229600"/>
          </a:xfrm>
          <a:prstGeom prst="rect">
            <a:avLst/>
          </a:prstGeom>
        </p:spPr>
        <p:txBody>
          <a:bodyPr bIns="91425" rIns="91425" lIns="91425" tIns="91425" anchor="t" anchorCtr="0">
            <a:noAutofit/>
          </a:bodyPr>
          <a:lstStyle/>
          <a:p>
            <a:pPr rtl="0">
              <a:spcBef>
                <a:spcPts val="0"/>
              </a:spcBef>
              <a:buNone/>
            </a:pPr>
            <a:r>
              <a:rPr u="sng" sz="2400" lang="en"/>
              <a:t>logic:</a:t>
            </a:r>
          </a:p>
          <a:p>
            <a:pPr rtl="0">
              <a:spcBef>
                <a:spcPts val="0"/>
              </a:spcBef>
              <a:buNone/>
            </a:pPr>
            <a:r>
              <a:t/>
            </a:r>
            <a:endParaRPr u="sng" sz="2400"/>
          </a:p>
          <a:p>
            <a:pPr rtl="0" lvl="0">
              <a:lnSpc>
                <a:spcPct val="115000"/>
              </a:lnSpc>
              <a:spcBef>
                <a:spcPts val="700"/>
              </a:spcBef>
              <a:buClr>
                <a:schemeClr val="dk1"/>
              </a:buClr>
              <a:buSzPct val="45833"/>
              <a:buFont typeface="Arial"/>
              <a:buNone/>
            </a:pPr>
            <a:r>
              <a:rPr u="sng" sz="2400" lang="en"/>
              <a:t>deductive reasoning:</a:t>
            </a:r>
            <a:r>
              <a:rPr sz="2400" lang="en"/>
              <a:t>  </a:t>
            </a:r>
            <a:r>
              <a:rPr sz="1800" lang="en"/>
              <a:t>(deductive=decrease)  (general to specific) </a:t>
            </a:r>
            <a:r>
              <a:rPr sz="1800" lang="en">
                <a:solidFill>
                  <a:srgbClr val="FFFFFF"/>
                </a:solidFill>
              </a:rPr>
              <a:t>Starts with a general rule, a premise, which we accept as true. Then from that rule, we make a valid conclusion about something more specific.  </a:t>
            </a:r>
          </a:p>
          <a:p>
            <a:pPr rtl="0">
              <a:spcBef>
                <a:spcPts val="0"/>
              </a:spcBef>
              <a:buNone/>
            </a:pPr>
            <a:r>
              <a:t/>
            </a:r>
            <a:endParaRPr sz="2400"/>
          </a:p>
          <a:p>
            <a:pPr>
              <a:spcBef>
                <a:spcPts val="0"/>
              </a:spcBef>
              <a:buNone/>
            </a:pPr>
            <a:r>
              <a:rPr u="sng" sz="2400" lang="en"/>
              <a:t>inductive reasoning:</a:t>
            </a:r>
            <a:r>
              <a:rPr sz="2400" lang="en"/>
              <a:t>  </a:t>
            </a:r>
            <a:r>
              <a:rPr sz="1800" lang="en"/>
              <a:t>(inductive=increase)  (specific to general)  drawing a general conclusion or theory based on multiple, specific observations or experiments.  (crime solving is inductive) </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dark-gradient">
  <a:themeElements>
    <a:clrScheme name="Custom 346">
      <a:dk1>
        <a:srgbClr val="000000"/>
      </a:dk1>
      <a:lt1>
        <a:srgbClr val="FFFFFF"/>
      </a:lt1>
      <a:dk2>
        <a:srgbClr val="4C4C4C"/>
      </a:dk2>
      <a:lt2>
        <a:srgbClr val="CCCCCC"/>
      </a:lt2>
      <a:accent1>
        <a:srgbClr val="89B4B8"/>
      </a:accent1>
      <a:accent2>
        <a:srgbClr val="AFA6CA"/>
      </a:accent2>
      <a:accent3>
        <a:srgbClr val="A5B492"/>
      </a:accent3>
      <a:accent4>
        <a:srgbClr val="E8CD6D"/>
      </a:accent4>
      <a:accent5>
        <a:srgbClr val="F4A447"/>
      </a:accent5>
      <a:accent6>
        <a:srgbClr val="D09D94"/>
      </a:accent6>
      <a:hlink>
        <a:srgbClr val="5EA7AA"/>
      </a:hlink>
      <a:folHlink>
        <a:srgbClr val="A295BE"/>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