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645CE25-BFB3-4A85-B32A-B0BBF66D6408}" type="datetimeFigureOut">
              <a:rPr lang="en-US" smtClean="0"/>
              <a:pPr/>
              <a:t>11/12/2014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7EF4AF0-4DF9-45A1-B035-DAA8FB6EB90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4AF0-4DF9-45A1-B035-DAA8FB6EB9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4AF0-4DF9-45A1-B035-DAA8FB6EB9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4AF0-4DF9-45A1-B035-DAA8FB6EB9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4AF0-4DF9-45A1-B035-DAA8FB6EB9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F4AF0-4DF9-45A1-B035-DAA8FB6EB90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F4AF0-4DF9-45A1-B035-DAA8FB6EB9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F4AF0-4DF9-45A1-B035-DAA8FB6EB9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F4AF0-4DF9-45A1-B035-DAA8FB6EB9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7" name="Slide Number Placeholder 6"/>
          <p:cNvSpPr>
            <a:spLocks noGrp="1"/>
          </p:cNvSpPr>
          <p:nvPr>
            <p:ph type="sldNum" sz="quarter" idx="12"/>
          </p:nvPr>
        </p:nvSpPr>
        <p:spPr/>
        <p:txBody>
          <a:bodyPr/>
          <a:lstStyle/>
          <a:p>
            <a:fld id="{C7EF4AF0-4DF9-45A1-B035-DAA8FB6EB90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5CE25-BFB3-4A85-B32A-B0BBF66D6408}" type="datetimeFigureOut">
              <a:rPr lang="en-US" smtClean="0"/>
              <a:pPr/>
              <a:t>11/12/2014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7EF4AF0-4DF9-45A1-B035-DAA8FB6EB9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645CE25-BFB3-4A85-B32A-B0BBF66D6408}" type="datetimeFigureOut">
              <a:rPr lang="en-US" smtClean="0"/>
              <a:pPr/>
              <a:t>11/12/2014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7EF4AF0-4DF9-45A1-B035-DAA8FB6EB9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Logical fallacies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152539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Ad </a:t>
            </a:r>
            <a:r>
              <a:rPr lang="en-US" dirty="0" err="1" smtClean="0"/>
              <a:t>populum</a:t>
            </a:r>
            <a:endParaRPr lang="en-US" dirty="0"/>
          </a:p>
        </p:txBody>
      </p:sp>
      <p:sp>
        <p:nvSpPr>
          <p:cNvPr id="74755" name="Content Placeholder 2"/>
          <p:cNvSpPr>
            <a:spLocks noGrp="1"/>
          </p:cNvSpPr>
          <p:nvPr>
            <p:ph idx="1"/>
          </p:nvPr>
        </p:nvSpPr>
        <p:spPr/>
        <p:txBody>
          <a:bodyPr>
            <a:normAutofit fontScale="85000" lnSpcReduction="10000"/>
          </a:bodyPr>
          <a:lstStyle/>
          <a:p>
            <a:r>
              <a:rPr lang="en-US" altLang="en-US" sz="2000" smtClean="0"/>
              <a:t>This is an emotional appeal that speaks to positive (such as patriotism, religion, democracy) or negative (such as terrorism or fascism) </a:t>
            </a:r>
            <a:r>
              <a:rPr lang="en-US" altLang="en-US" sz="2000" u="sng" smtClean="0"/>
              <a:t>concepts rather than the real issue </a:t>
            </a:r>
            <a:r>
              <a:rPr lang="en-US" altLang="en-US" sz="2000" smtClean="0"/>
              <a:t>at hand.</a:t>
            </a:r>
          </a:p>
          <a:p>
            <a:r>
              <a:rPr lang="en-US" altLang="en-US" sz="2000" smtClean="0"/>
              <a:t>Example:  If you were a true American you would support the rights of people to choose whatever vehicle they want.</a:t>
            </a:r>
          </a:p>
          <a:p>
            <a:r>
              <a:rPr lang="en-US" altLang="en-US" sz="2000" smtClean="0"/>
              <a:t>In this example, the author equates being a "true American," a concept that people want to be associated with, particularly in a time of war, with allowing people to buy any vehicle they want even though there is no inherent connection between the two.</a:t>
            </a:r>
          </a:p>
          <a:p>
            <a:pPr>
              <a:buFont typeface="Wingdings 2" pitchFamily="18" charset="2"/>
              <a:buNone/>
            </a:pPr>
            <a:r>
              <a:rPr lang="en-US" altLang="en-US" smtClean="0"/>
              <a:t/>
            </a:r>
            <a:br>
              <a:rPr lang="en-US" altLang="en-US" smtClean="0"/>
            </a:br>
            <a:endParaRPr lang="en-US" altLang="en-US" smtClean="0"/>
          </a:p>
        </p:txBody>
      </p:sp>
    </p:spTree>
    <p:extLst>
      <p:ext uri="{BB962C8B-B14F-4D97-AF65-F5344CB8AC3E}">
        <p14:creationId xmlns:p14="http://schemas.microsoft.com/office/powerpoint/2010/main" xmlns="" val="399571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Red herring</a:t>
            </a:r>
            <a:endParaRPr lang="en-US" dirty="0"/>
          </a:p>
        </p:txBody>
      </p:sp>
      <p:sp>
        <p:nvSpPr>
          <p:cNvPr id="75779" name="Content Placeholder 2"/>
          <p:cNvSpPr>
            <a:spLocks noGrp="1"/>
          </p:cNvSpPr>
          <p:nvPr>
            <p:ph idx="1"/>
          </p:nvPr>
        </p:nvSpPr>
        <p:spPr/>
        <p:txBody>
          <a:bodyPr>
            <a:normAutofit fontScale="92500" lnSpcReduction="10000"/>
          </a:bodyPr>
          <a:lstStyle/>
          <a:p>
            <a:r>
              <a:rPr lang="en-US" altLang="en-US" smtClean="0"/>
              <a:t>This is any diversionary tactic that avoids the key issues, often by avoiding opposing arguments rather than addressing them.</a:t>
            </a:r>
          </a:p>
          <a:p>
            <a:r>
              <a:rPr lang="en-US" altLang="en-US" smtClean="0"/>
              <a:t>Example:  The level of mercury in seafood may be unsafe, but what will fishers do to support their families?</a:t>
            </a:r>
          </a:p>
          <a:p>
            <a:r>
              <a:rPr lang="en-US" altLang="en-US" smtClean="0"/>
              <a:t>In this example, the author switches the discussion away from the safety of the food and talks instead about an economic issue, the livelihood of those catching fish.</a:t>
            </a:r>
          </a:p>
        </p:txBody>
      </p:sp>
    </p:spTree>
    <p:extLst>
      <p:ext uri="{BB962C8B-B14F-4D97-AF65-F5344CB8AC3E}">
        <p14:creationId xmlns:p14="http://schemas.microsoft.com/office/powerpoint/2010/main" xmlns="" val="367972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Straw man</a:t>
            </a:r>
            <a:endParaRPr lang="en-US" dirty="0"/>
          </a:p>
        </p:txBody>
      </p:sp>
      <p:sp>
        <p:nvSpPr>
          <p:cNvPr id="76803" name="Content Placeholder 2"/>
          <p:cNvSpPr>
            <a:spLocks noGrp="1"/>
          </p:cNvSpPr>
          <p:nvPr>
            <p:ph idx="1"/>
          </p:nvPr>
        </p:nvSpPr>
        <p:spPr/>
        <p:txBody>
          <a:bodyPr>
            <a:normAutofit fontScale="92500" lnSpcReduction="10000"/>
          </a:bodyPr>
          <a:lstStyle/>
          <a:p>
            <a:r>
              <a:rPr lang="en-US" altLang="en-US" smtClean="0"/>
              <a:t>This move oversimplifies or exaggerates an opponent's viewpoint and then attacks that distorted argument.</a:t>
            </a:r>
          </a:p>
          <a:p>
            <a:r>
              <a:rPr lang="en-US" altLang="en-US" smtClean="0"/>
              <a:t>Example:  People who don't support the proposed state minimum wage increase hate the poor.</a:t>
            </a:r>
          </a:p>
          <a:p>
            <a:r>
              <a:rPr lang="en-US" altLang="en-US" smtClean="0"/>
              <a:t>In this example, the author attributes the worst possible motive to an opponent's position.</a:t>
            </a:r>
          </a:p>
          <a:p>
            <a:pPr>
              <a:buFont typeface="Wingdings 2" pitchFamily="18" charset="2"/>
              <a:buNone/>
            </a:pPr>
            <a:r>
              <a:rPr lang="en-US" altLang="en-US" smtClean="0"/>
              <a:t/>
            </a:r>
            <a:br>
              <a:rPr lang="en-US" altLang="en-US" smtClean="0"/>
            </a:br>
            <a:endParaRPr lang="en-US" altLang="en-US" smtClean="0"/>
          </a:p>
        </p:txBody>
      </p:sp>
    </p:spTree>
    <p:extLst>
      <p:ext uri="{BB962C8B-B14F-4D97-AF65-F5344CB8AC3E}">
        <p14:creationId xmlns:p14="http://schemas.microsoft.com/office/powerpoint/2010/main" xmlns="" val="2368869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Ad </a:t>
            </a:r>
            <a:r>
              <a:rPr lang="en-US" dirty="0" err="1" smtClean="0"/>
              <a:t>ignorantiam</a:t>
            </a:r>
            <a:endParaRPr lang="en-US" dirty="0"/>
          </a:p>
        </p:txBody>
      </p:sp>
      <p:sp>
        <p:nvSpPr>
          <p:cNvPr id="77827" name="Content Placeholder 2"/>
          <p:cNvSpPr>
            <a:spLocks noGrp="1"/>
          </p:cNvSpPr>
          <p:nvPr>
            <p:ph idx="1"/>
          </p:nvPr>
        </p:nvSpPr>
        <p:spPr/>
        <p:txBody>
          <a:bodyPr>
            <a:normAutofit lnSpcReduction="10000"/>
          </a:bodyPr>
          <a:lstStyle/>
          <a:p>
            <a:r>
              <a:rPr lang="en-US" altLang="en-US" smtClean="0"/>
              <a:t>Claiming that something is true based on the grounds that there is no evidence to disprove it.  </a:t>
            </a:r>
          </a:p>
          <a:p>
            <a:r>
              <a:rPr lang="en-US" altLang="en-US" smtClean="0"/>
              <a:t>Example:  “There is no evidence available to disprove that Mr. Green is a communist spy.”</a:t>
            </a:r>
          </a:p>
          <a:p>
            <a:r>
              <a:rPr lang="en-US" altLang="en-US" smtClean="0"/>
              <a:t>Positive evidence is required for proof.  </a:t>
            </a:r>
          </a:p>
          <a:p>
            <a:pPr>
              <a:buFont typeface="Wingdings 2" pitchFamily="18" charset="2"/>
              <a:buNone/>
            </a:pPr>
            <a:r>
              <a:rPr lang="en-US" altLang="en-US" smtClean="0"/>
              <a:t/>
            </a:r>
            <a:br>
              <a:rPr lang="en-US" altLang="en-US" smtClean="0"/>
            </a:br>
            <a:endParaRPr lang="en-US" altLang="en-US" smtClean="0"/>
          </a:p>
        </p:txBody>
      </p:sp>
    </p:spTree>
    <p:extLst>
      <p:ext uri="{BB962C8B-B14F-4D97-AF65-F5344CB8AC3E}">
        <p14:creationId xmlns:p14="http://schemas.microsoft.com/office/powerpoint/2010/main" xmlns="" val="609898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Logical fallacies</a:t>
            </a:r>
            <a:endParaRPr lang="en-US" dirty="0"/>
          </a:p>
        </p:txBody>
      </p:sp>
      <p:sp>
        <p:nvSpPr>
          <p:cNvPr id="66563" name="Content Placeholder 2"/>
          <p:cNvSpPr>
            <a:spLocks noGrp="1"/>
          </p:cNvSpPr>
          <p:nvPr>
            <p:ph idx="1"/>
          </p:nvPr>
        </p:nvSpPr>
        <p:spPr/>
        <p:txBody>
          <a:bodyPr/>
          <a:lstStyle/>
          <a:p>
            <a:r>
              <a:rPr lang="en-US" altLang="en-US" sz="2400" smtClean="0"/>
              <a:t>A </a:t>
            </a:r>
            <a:r>
              <a:rPr lang="en-US" altLang="en-US" sz="2400" i="1" smtClean="0"/>
              <a:t>fallacy</a:t>
            </a:r>
            <a:r>
              <a:rPr lang="en-US" altLang="en-US" sz="2400" smtClean="0"/>
              <a:t> is an error in reasoning.  </a:t>
            </a:r>
            <a:r>
              <a:rPr lang="en-US" altLang="en-US" sz="2400" i="1" smtClean="0"/>
              <a:t>A fallacious</a:t>
            </a:r>
            <a:r>
              <a:rPr lang="en-US" altLang="en-US" sz="2400" smtClean="0"/>
              <a:t> argument is faulty or incorrect.  If you are </a:t>
            </a:r>
            <a:r>
              <a:rPr lang="en-US" altLang="en-US" sz="2400" i="1" smtClean="0"/>
              <a:t>fallible</a:t>
            </a:r>
            <a:r>
              <a:rPr lang="en-US" altLang="en-US" sz="2400" smtClean="0"/>
              <a:t> you can make mistakes.  </a:t>
            </a:r>
          </a:p>
          <a:p>
            <a:endParaRPr lang="en-US" altLang="en-US" sz="2400" smtClean="0"/>
          </a:p>
          <a:p>
            <a:r>
              <a:rPr lang="en-US" altLang="en-US" sz="2400" smtClean="0"/>
              <a:t>It is important to recognize the fallacious arguments of others as well as avoid your own faulty reasoning.  </a:t>
            </a:r>
            <a:endParaRPr lang="en-US" altLang="en-US" sz="1800" smtClean="0"/>
          </a:p>
        </p:txBody>
      </p:sp>
    </p:spTree>
    <p:extLst>
      <p:ext uri="{BB962C8B-B14F-4D97-AF65-F5344CB8AC3E}">
        <p14:creationId xmlns:p14="http://schemas.microsoft.com/office/powerpoint/2010/main" xmlns="" val="1804681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Slippery slope</a:t>
            </a:r>
            <a:endParaRPr lang="en-US" dirty="0"/>
          </a:p>
        </p:txBody>
      </p:sp>
      <p:sp>
        <p:nvSpPr>
          <p:cNvPr id="58371" name="Content Placeholder 2"/>
          <p:cNvSpPr>
            <a:spLocks noGrp="1"/>
          </p:cNvSpPr>
          <p:nvPr>
            <p:ph idx="1"/>
          </p:nvPr>
        </p:nvSpPr>
        <p:spPr>
          <a:xfrm>
            <a:off x="457200" y="1609725"/>
            <a:ext cx="7239000" cy="5019675"/>
          </a:xfrm>
        </p:spPr>
        <p:txBody>
          <a:bodyPr>
            <a:normAutofit lnSpcReduction="10000"/>
          </a:bodyPr>
          <a:lstStyle/>
          <a:p>
            <a:r>
              <a:rPr lang="en-US" altLang="en-US" smtClean="0"/>
              <a:t>This is a conclusion based on the premise that if A happens, then eventually so will B, then, C, and so on, toward an undesirable but unlikely result.  The argument mistakenly tries to equate “A” with something else.</a:t>
            </a:r>
          </a:p>
          <a:p>
            <a:r>
              <a:rPr lang="en-US" altLang="en-US" smtClean="0"/>
              <a:t>If we ban Hummers because they are bad for the environment eventually the government will ban all cars, so we should not ban Hummers. </a:t>
            </a:r>
          </a:p>
          <a:p>
            <a:r>
              <a:rPr lang="en-US" altLang="en-US" smtClean="0"/>
              <a:t>In this example, the author is equating banning Hummers with banning all cars, which is not the same thing.</a:t>
            </a:r>
          </a:p>
          <a:p>
            <a:pPr>
              <a:buFont typeface="Wingdings 2" pitchFamily="18" charset="2"/>
              <a:buNone/>
            </a:pPr>
            <a:r>
              <a:rPr lang="en-US" altLang="en-US" smtClean="0"/>
              <a:t/>
            </a:r>
            <a:br>
              <a:rPr lang="en-US" altLang="en-US" smtClean="0"/>
            </a:br>
            <a:endParaRPr lang="en-US" altLang="en-US" smtClean="0"/>
          </a:p>
        </p:txBody>
      </p:sp>
    </p:spTree>
    <p:extLst>
      <p:ext uri="{BB962C8B-B14F-4D97-AF65-F5344CB8AC3E}">
        <p14:creationId xmlns:p14="http://schemas.microsoft.com/office/powerpoint/2010/main" xmlns="" val="1608387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20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2000"/>
                                        <p:tgtEl>
                                          <p:spTgt spid="583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2000"/>
                                        <p:tgtEl>
                                          <p:spTgt spid="583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20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Hasty generalization</a:t>
            </a:r>
            <a:endParaRPr lang="en-US" dirty="0"/>
          </a:p>
        </p:txBody>
      </p:sp>
      <p:sp>
        <p:nvSpPr>
          <p:cNvPr id="68611" name="Content Placeholder 2"/>
          <p:cNvSpPr>
            <a:spLocks noGrp="1"/>
          </p:cNvSpPr>
          <p:nvPr>
            <p:ph idx="1"/>
          </p:nvPr>
        </p:nvSpPr>
        <p:spPr/>
        <p:txBody>
          <a:bodyPr>
            <a:normAutofit fontScale="92500" lnSpcReduction="10000"/>
          </a:bodyPr>
          <a:lstStyle/>
          <a:p>
            <a:r>
              <a:rPr lang="en-US" altLang="en-US" smtClean="0"/>
              <a:t>This is a conclusion based on insufficient or biased evidence. In other words, you are rushing to a conclusion before you have all the relevant facts.</a:t>
            </a:r>
          </a:p>
          <a:p>
            <a:r>
              <a:rPr lang="en-US" altLang="en-US" smtClean="0"/>
              <a:t>Even though it's only the first day, I can tell this is going to be a boring course.  </a:t>
            </a:r>
          </a:p>
          <a:p>
            <a:r>
              <a:rPr lang="en-US" altLang="en-US" smtClean="0"/>
              <a:t>In this example, the author is basing his evaluation of the entire course on only the first day, which is notoriously boring and full of housekeeping tasks for most courses.</a:t>
            </a:r>
          </a:p>
        </p:txBody>
      </p:sp>
    </p:spTree>
    <p:extLst>
      <p:ext uri="{BB962C8B-B14F-4D97-AF65-F5344CB8AC3E}">
        <p14:creationId xmlns:p14="http://schemas.microsoft.com/office/powerpoint/2010/main" xmlns="" val="347890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Post hoc ergo proctor hoc</a:t>
            </a:r>
            <a:endParaRPr lang="en-US" dirty="0"/>
          </a:p>
        </p:txBody>
      </p:sp>
      <p:sp>
        <p:nvSpPr>
          <p:cNvPr id="69635" name="Content Placeholder 2"/>
          <p:cNvSpPr>
            <a:spLocks noGrp="1"/>
          </p:cNvSpPr>
          <p:nvPr>
            <p:ph idx="1"/>
          </p:nvPr>
        </p:nvSpPr>
        <p:spPr>
          <a:xfrm>
            <a:off x="304800" y="1609725"/>
            <a:ext cx="7620000" cy="4846638"/>
          </a:xfrm>
        </p:spPr>
        <p:txBody>
          <a:bodyPr/>
          <a:lstStyle/>
          <a:p>
            <a:r>
              <a:rPr lang="en-US" altLang="en-US" smtClean="0"/>
              <a:t>This is a conclusion that assumes that if 'A' occurred after 'B' then 'B' must have caused 'A.' </a:t>
            </a:r>
          </a:p>
          <a:p>
            <a:r>
              <a:rPr lang="en-US" altLang="en-US" smtClean="0"/>
              <a:t>I drank bottled water and now I am sick, so the water must have made me sick. </a:t>
            </a:r>
          </a:p>
          <a:p>
            <a:r>
              <a:rPr lang="en-US" altLang="en-US" smtClean="0"/>
              <a:t> In this example, the author assumes that if one event chronologically follows another the first event must have caused the second.</a:t>
            </a:r>
          </a:p>
        </p:txBody>
      </p:sp>
    </p:spTree>
    <p:extLst>
      <p:ext uri="{BB962C8B-B14F-4D97-AF65-F5344CB8AC3E}">
        <p14:creationId xmlns:p14="http://schemas.microsoft.com/office/powerpoint/2010/main" xmlns="" val="3852092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Begging the claim</a:t>
            </a:r>
            <a:endParaRPr lang="en-US" dirty="0"/>
          </a:p>
        </p:txBody>
      </p:sp>
      <p:sp>
        <p:nvSpPr>
          <p:cNvPr id="70659" name="Content Placeholder 2"/>
          <p:cNvSpPr>
            <a:spLocks noGrp="1"/>
          </p:cNvSpPr>
          <p:nvPr>
            <p:ph idx="1"/>
          </p:nvPr>
        </p:nvSpPr>
        <p:spPr/>
        <p:txBody>
          <a:bodyPr>
            <a:normAutofit fontScale="92500"/>
          </a:bodyPr>
          <a:lstStyle/>
          <a:p>
            <a:r>
              <a:rPr lang="en-US" altLang="en-US" smtClean="0"/>
              <a:t>The conclusion that the writer should prove is already assumed or validated within the claim. </a:t>
            </a:r>
          </a:p>
          <a:p>
            <a:r>
              <a:rPr lang="en-US" altLang="en-US" smtClean="0"/>
              <a:t>“Filthy and polluting coal should be banned.”</a:t>
            </a:r>
          </a:p>
          <a:p>
            <a:r>
              <a:rPr lang="en-US" altLang="en-US" smtClean="0"/>
              <a:t>Arguing that coal pollutes the earth and thus should be banned would be logical, but the terms “filthy and polluting” are subjective and imply some conclusions have already been determined. </a:t>
            </a:r>
          </a:p>
        </p:txBody>
      </p:sp>
    </p:spTree>
    <p:extLst>
      <p:ext uri="{BB962C8B-B14F-4D97-AF65-F5344CB8AC3E}">
        <p14:creationId xmlns:p14="http://schemas.microsoft.com/office/powerpoint/2010/main" xmlns="" val="178769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Circular argument</a:t>
            </a:r>
            <a:endParaRPr lang="en-US" dirty="0"/>
          </a:p>
        </p:txBody>
      </p:sp>
      <p:sp>
        <p:nvSpPr>
          <p:cNvPr id="71683" name="Content Placeholder 2"/>
          <p:cNvSpPr>
            <a:spLocks noGrp="1"/>
          </p:cNvSpPr>
          <p:nvPr>
            <p:ph idx="1"/>
          </p:nvPr>
        </p:nvSpPr>
        <p:spPr/>
        <p:txBody>
          <a:bodyPr/>
          <a:lstStyle/>
          <a:p>
            <a:r>
              <a:rPr lang="en-US" altLang="en-US" smtClean="0"/>
              <a:t>This restates the argument rather than actually proving it.</a:t>
            </a:r>
          </a:p>
          <a:p>
            <a:r>
              <a:rPr lang="en-US" altLang="en-US" smtClean="0"/>
              <a:t>“George Bush is a good communicator because he speaks effectively.”</a:t>
            </a:r>
          </a:p>
          <a:p>
            <a:r>
              <a:rPr lang="en-US" altLang="en-US" smtClean="0"/>
              <a:t>In this example, the conclusion that Bush is a "good communicator" and the evidence used to prove it "he speaks effectively" are basically the same idea.</a:t>
            </a:r>
          </a:p>
        </p:txBody>
      </p:sp>
    </p:spTree>
    <p:extLst>
      <p:ext uri="{BB962C8B-B14F-4D97-AF65-F5344CB8AC3E}">
        <p14:creationId xmlns:p14="http://schemas.microsoft.com/office/powerpoint/2010/main" xmlns="" val="2184216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False dilemma</a:t>
            </a:r>
            <a:endParaRPr lang="en-US" dirty="0"/>
          </a:p>
        </p:txBody>
      </p:sp>
      <p:sp>
        <p:nvSpPr>
          <p:cNvPr id="72707" name="Content Placeholder 2"/>
          <p:cNvSpPr>
            <a:spLocks noGrp="1"/>
          </p:cNvSpPr>
          <p:nvPr>
            <p:ph idx="1"/>
          </p:nvPr>
        </p:nvSpPr>
        <p:spPr/>
        <p:txBody>
          <a:bodyPr>
            <a:normAutofit fontScale="92500" lnSpcReduction="10000"/>
          </a:bodyPr>
          <a:lstStyle/>
          <a:p>
            <a:r>
              <a:rPr lang="en-US" altLang="en-US" smtClean="0"/>
              <a:t>This is a conclusion that oversimplifies the argument by reducing it to only two sides or choices.</a:t>
            </a:r>
          </a:p>
          <a:p>
            <a:r>
              <a:rPr lang="en-US" altLang="en-US" smtClean="0"/>
              <a:t>Example:  We can either stop using cars or destroy the earth.</a:t>
            </a:r>
          </a:p>
          <a:p>
            <a:r>
              <a:rPr lang="en-US" altLang="en-US" smtClean="0"/>
              <a:t>In this example, the two choices are presented as the only options, yet the author ignores a range of choices in between.  By doing this, we can be cornered into making a choice that may benefit somebody else.</a:t>
            </a:r>
          </a:p>
        </p:txBody>
      </p:sp>
    </p:spTree>
    <p:extLst>
      <p:ext uri="{BB962C8B-B14F-4D97-AF65-F5344CB8AC3E}">
        <p14:creationId xmlns:p14="http://schemas.microsoft.com/office/powerpoint/2010/main" xmlns="" val="398440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Ad hominem</a:t>
            </a:r>
            <a:endParaRPr lang="en-US" dirty="0"/>
          </a:p>
        </p:txBody>
      </p:sp>
      <p:sp>
        <p:nvSpPr>
          <p:cNvPr id="73731" name="Content Placeholder 2"/>
          <p:cNvSpPr>
            <a:spLocks noGrp="1"/>
          </p:cNvSpPr>
          <p:nvPr>
            <p:ph idx="1"/>
          </p:nvPr>
        </p:nvSpPr>
        <p:spPr/>
        <p:txBody>
          <a:bodyPr>
            <a:normAutofit fontScale="85000" lnSpcReduction="20000"/>
          </a:bodyPr>
          <a:lstStyle/>
          <a:p>
            <a:r>
              <a:rPr lang="en-US" altLang="en-US" smtClean="0"/>
              <a:t>This is an attack on the character of a person rather than his or her opinions or arguments.</a:t>
            </a:r>
          </a:p>
          <a:p>
            <a:r>
              <a:rPr lang="en-US" altLang="en-US" smtClean="0"/>
              <a:t>Example: Green Peace's strategies aren't effective because the people who work there are all dirty, lazy hippies.</a:t>
            </a:r>
          </a:p>
          <a:p>
            <a:r>
              <a:rPr lang="en-US" altLang="en-US" smtClean="0"/>
              <a:t>In this example, the author doesn't even name particular strategies Green Peace has suggested, much less evaluate those strategies on their merits. Instead, the author attacks the characters of the individuals in the group.</a:t>
            </a:r>
          </a:p>
          <a:p>
            <a:r>
              <a:rPr lang="en-US" altLang="en-US" smtClean="0"/>
              <a:t/>
            </a:r>
            <a:br>
              <a:rPr lang="en-US" altLang="en-US" smtClean="0"/>
            </a:br>
            <a:endParaRPr lang="en-US" altLang="en-US" smtClean="0"/>
          </a:p>
        </p:txBody>
      </p:sp>
    </p:spTree>
    <p:extLst>
      <p:ext uri="{BB962C8B-B14F-4D97-AF65-F5344CB8AC3E}">
        <p14:creationId xmlns:p14="http://schemas.microsoft.com/office/powerpoint/2010/main" xmlns="" val="1467216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828</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Logical fallacies</vt:lpstr>
      <vt:lpstr>Logical fallacies</vt:lpstr>
      <vt:lpstr>Slippery slope</vt:lpstr>
      <vt:lpstr>Hasty generalization</vt:lpstr>
      <vt:lpstr>Post hoc ergo proctor hoc</vt:lpstr>
      <vt:lpstr>Begging the claim</vt:lpstr>
      <vt:lpstr>Circular argument</vt:lpstr>
      <vt:lpstr>False dilemma</vt:lpstr>
      <vt:lpstr>Ad hominem</vt:lpstr>
      <vt:lpstr>Ad populum</vt:lpstr>
      <vt:lpstr>Red herring</vt:lpstr>
      <vt:lpstr>Straw man</vt:lpstr>
      <vt:lpstr>Ad ignorantiam</vt:lpstr>
    </vt:vector>
  </TitlesOfParts>
  <Company>Round Rock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fallacies</dc:title>
  <dc:creator>e120088</dc:creator>
  <cp:lastModifiedBy>e131377</cp:lastModifiedBy>
  <cp:revision>1</cp:revision>
  <dcterms:created xsi:type="dcterms:W3CDTF">2014-11-12T17:37:37Z</dcterms:created>
  <dcterms:modified xsi:type="dcterms:W3CDTF">2014-11-12T18:04:42Z</dcterms:modified>
</cp:coreProperties>
</file>